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43"/>
  </p:notesMasterIdLst>
  <p:sldIdLst>
    <p:sldId id="361" r:id="rId3"/>
    <p:sldId id="365" r:id="rId4"/>
    <p:sldId id="406" r:id="rId5"/>
    <p:sldId id="364" r:id="rId6"/>
    <p:sldId id="408" r:id="rId7"/>
    <p:sldId id="369" r:id="rId8"/>
    <p:sldId id="407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30" r:id="rId17"/>
    <p:sldId id="431" r:id="rId18"/>
    <p:sldId id="416" r:id="rId19"/>
    <p:sldId id="417" r:id="rId20"/>
    <p:sldId id="394" r:id="rId21"/>
    <p:sldId id="396" r:id="rId22"/>
    <p:sldId id="398" r:id="rId23"/>
    <p:sldId id="401" r:id="rId24"/>
    <p:sldId id="402" r:id="rId25"/>
    <p:sldId id="404" r:id="rId26"/>
    <p:sldId id="405" r:id="rId27"/>
    <p:sldId id="384" r:id="rId28"/>
    <p:sldId id="385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382" r:id="rId4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</p14:sldIdLst>
        </p14:section>
        <p14:section name="모티브 게임 설명" id="{D35AD318-7284-4AEE-8243-FE129809CBB3}">
          <p14:sldIdLst>
            <p14:sldId id="406"/>
            <p14:sldId id="364"/>
            <p14:sldId id="408"/>
            <p14:sldId id="369"/>
            <p14:sldId id="407"/>
            <p14:sldId id="409"/>
          </p14:sldIdLst>
        </p14:section>
        <p14:section name="기획설명" id="{F42A4A6B-F8B4-46C1-8E70-E704FBC218F1}">
          <p14:sldIdLst>
            <p14:sldId id="410"/>
            <p14:sldId id="411"/>
            <p14:sldId id="412"/>
            <p14:sldId id="413"/>
            <p14:sldId id="414"/>
            <p14:sldId id="415"/>
            <p14:sldId id="430"/>
            <p14:sldId id="431"/>
            <p14:sldId id="416"/>
            <p14:sldId id="417"/>
          </p14:sldIdLst>
        </p14:section>
        <p14:section name="차별점, 특징 요소" id="{126CFDDB-F60C-43DE-B06C-6BE0808A8973}">
          <p14:sldIdLst>
            <p14:sldId id="394"/>
            <p14:sldId id="396"/>
            <p14:sldId id="398"/>
            <p14:sldId id="401"/>
            <p14:sldId id="402"/>
            <p14:sldId id="404"/>
            <p14:sldId id="405"/>
            <p14:sldId id="384"/>
            <p14:sldId id="385"/>
          </p14:sldIdLst>
        </p14:section>
        <p14:section name="스토리 컨셉" id="{3E88707D-ACAF-4A6E-8E07-5809CEA7FEC6}">
          <p14:sldIdLst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6DD"/>
    <a:srgbClr val="7C5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90" autoAdjust="0"/>
  </p:normalViewPr>
  <p:slideViewPr>
    <p:cSldViewPr snapToGrid="0" showGuides="1">
      <p:cViewPr varScale="1">
        <p:scale>
          <a:sx n="101" d="100"/>
          <a:sy n="101" d="100"/>
        </p:scale>
        <p:origin x="138" y="342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4.jp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/>
              <a:t>로그 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(7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2FE1D-4789-47DF-862A-D348D1150A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공격 버튼을 눌렀을 때 유저 캐릭터의 공격 범위에서 가장 가까이에 있는 적을 타겟팅 하여 공격하게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시야 값을 통해 일정 거리 이상 적이 멀리 있는 경우 캐릭터가 바라보는 방향으로 공격을 하게 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모바일 플랫폼의 단점인 조작의 불편함으로 인해 유저는 원활한 조작이 불가능하다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유저를 돕는 보조 기능을 통해 원활한 게임 플레이가 가능하도록 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861CDD-7759-4BB1-973B-875654AE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FB6F4D4-A9A6-4175-ACF6-66EF677339CC}"/>
              </a:ext>
            </a:extLst>
          </p:cNvPr>
          <p:cNvSpPr/>
          <p:nvPr/>
        </p:nvSpPr>
        <p:spPr bwMode="auto">
          <a:xfrm>
            <a:off x="1695866" y="2620668"/>
            <a:ext cx="754924" cy="753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bg1"/>
                </a:solidFill>
              </a:rPr>
              <a:t>공격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D1747DD-8E8A-454F-A2EB-A815D9355E17}"/>
              </a:ext>
            </a:extLst>
          </p:cNvPr>
          <p:cNvSpPr/>
          <p:nvPr/>
        </p:nvSpPr>
        <p:spPr>
          <a:xfrm rot="20697558">
            <a:off x="1405318" y="1817280"/>
            <a:ext cx="885371" cy="1030515"/>
          </a:xfrm>
          <a:prstGeom prst="down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CA14856-E5B1-4E10-B7FE-25A8C24C9D2D}"/>
              </a:ext>
            </a:extLst>
          </p:cNvPr>
          <p:cNvSpPr/>
          <p:nvPr/>
        </p:nvSpPr>
        <p:spPr>
          <a:xfrm>
            <a:off x="2506212" y="1720052"/>
            <a:ext cx="1959429" cy="195942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362635D0-A80E-4435-96E7-01DD572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52" y="2100014"/>
            <a:ext cx="1384347" cy="119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059680EA-8401-4876-92C3-9DB09AD0E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6"/>
          <a:stretch/>
        </p:blipFill>
        <p:spPr>
          <a:xfrm flipH="1">
            <a:off x="3929231" y="1289109"/>
            <a:ext cx="633386" cy="116540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B2439B3-341F-4525-9BFB-45FAAEE8A439}"/>
              </a:ext>
            </a:extLst>
          </p:cNvPr>
          <p:cNvSpPr/>
          <p:nvPr/>
        </p:nvSpPr>
        <p:spPr>
          <a:xfrm rot="20278972">
            <a:off x="3181132" y="1689782"/>
            <a:ext cx="903579" cy="527119"/>
          </a:xfrm>
          <a:prstGeom prst="rightArrow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자동 타겟</a:t>
            </a:r>
            <a:endParaRPr lang="ko-KR" altLang="en-US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E8C120C-F9EB-4398-96BE-57E6BF9DC09B}"/>
              </a:ext>
            </a:extLst>
          </p:cNvPr>
          <p:cNvSpPr/>
          <p:nvPr/>
        </p:nvSpPr>
        <p:spPr bwMode="auto">
          <a:xfrm>
            <a:off x="1695866" y="5156250"/>
            <a:ext cx="754924" cy="753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bg1"/>
                </a:solidFill>
              </a:rPr>
              <a:t>공격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5085BD9-E4D5-44D4-AE49-E473185D7D3E}"/>
              </a:ext>
            </a:extLst>
          </p:cNvPr>
          <p:cNvSpPr/>
          <p:nvPr/>
        </p:nvSpPr>
        <p:spPr>
          <a:xfrm rot="20697558">
            <a:off x="1405318" y="4352862"/>
            <a:ext cx="885371" cy="1030515"/>
          </a:xfrm>
          <a:prstGeom prst="down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터치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1C723A7-8DFC-4B75-8744-63A866F45126}"/>
              </a:ext>
            </a:extLst>
          </p:cNvPr>
          <p:cNvSpPr/>
          <p:nvPr/>
        </p:nvSpPr>
        <p:spPr>
          <a:xfrm>
            <a:off x="2506212" y="4255634"/>
            <a:ext cx="1959429" cy="195942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9829529B-9504-417F-8B49-70F24C3F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52" y="4635596"/>
            <a:ext cx="1384347" cy="119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744FB96F-BE50-47FC-901D-87969AD97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6"/>
          <a:stretch/>
        </p:blipFill>
        <p:spPr>
          <a:xfrm flipH="1">
            <a:off x="4421231" y="3859899"/>
            <a:ext cx="467117" cy="859475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1B8045B-0DFF-4768-BE1E-86885D19DF37}"/>
              </a:ext>
            </a:extLst>
          </p:cNvPr>
          <p:cNvSpPr/>
          <p:nvPr/>
        </p:nvSpPr>
        <p:spPr>
          <a:xfrm>
            <a:off x="4147362" y="4759666"/>
            <a:ext cx="1630810" cy="951362"/>
          </a:xfrm>
          <a:prstGeom prst="rightArrow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캐릭터 정면으로 공격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2BAC4C-5227-4BA2-B8E5-5B355331B7FA}"/>
              </a:ext>
            </a:extLst>
          </p:cNvPr>
          <p:cNvSpPr txBox="1"/>
          <p:nvPr/>
        </p:nvSpPr>
        <p:spPr>
          <a:xfrm>
            <a:off x="1614489" y="3730865"/>
            <a:ext cx="117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시야 범위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0D21B42-B732-428A-8058-3A56568BC797}"/>
              </a:ext>
            </a:extLst>
          </p:cNvPr>
          <p:cNvCxnSpPr>
            <a:stCxn id="10" idx="4"/>
            <a:endCxn id="21" idx="3"/>
          </p:cNvCxnSpPr>
          <p:nvPr/>
        </p:nvCxnSpPr>
        <p:spPr>
          <a:xfrm rot="5400000">
            <a:off x="3021815" y="3451419"/>
            <a:ext cx="236050" cy="69217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BB3DB99-F480-40F7-BDA8-A7F6AA3F10A6}"/>
              </a:ext>
            </a:extLst>
          </p:cNvPr>
          <p:cNvCxnSpPr>
            <a:cxnSpLocks/>
            <a:stCxn id="17" idx="0"/>
            <a:endCxn id="21" idx="3"/>
          </p:cNvCxnSpPr>
          <p:nvPr/>
        </p:nvCxnSpPr>
        <p:spPr>
          <a:xfrm rot="16200000" flipV="1">
            <a:off x="2969789" y="3739495"/>
            <a:ext cx="340103" cy="69217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DDAE9A-245D-4FBF-A0BF-1679AC5E5BBA}"/>
              </a:ext>
            </a:extLst>
          </p:cNvPr>
          <p:cNvSpPr/>
          <p:nvPr/>
        </p:nvSpPr>
        <p:spPr>
          <a:xfrm>
            <a:off x="619125" y="1377395"/>
            <a:ext cx="5400674" cy="4985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6ABEEF-FDD0-4D8E-9CB0-41E7D861DD26}"/>
              </a:ext>
            </a:extLst>
          </p:cNvPr>
          <p:cNvSpPr txBox="1"/>
          <p:nvPr/>
        </p:nvSpPr>
        <p:spPr>
          <a:xfrm>
            <a:off x="4357562" y="2248582"/>
            <a:ext cx="1710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시야 범위 안에 있는 몬스터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9FC281-1F49-4168-9FE2-906F364AD133}"/>
              </a:ext>
            </a:extLst>
          </p:cNvPr>
          <p:cNvSpPr txBox="1"/>
          <p:nvPr/>
        </p:nvSpPr>
        <p:spPr>
          <a:xfrm>
            <a:off x="4357562" y="4535188"/>
            <a:ext cx="1710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시야 범위 밖에 있는 몬스터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FDA34D-83D7-43CC-AD91-E7FD81B8570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01600A-75B5-4F4F-BB7A-203B60E22A3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F95128-03C3-4F61-8ED1-890B25F9EC3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D1B7F3-F308-4CA9-9D22-CE673B7338A8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BFB80D-13E3-4C34-8A10-813DD7272EF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1FC5074-B336-489B-9E33-B7FB65F3ED82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99ACC6-0FA6-4702-969E-CA6EE0DED78A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F7D5D7-22C9-45BD-A9B8-8E8B908ECCB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384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F6E5F0B-C84E-4A44-A76D-8731D5D928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4896109"/>
              </p:ext>
            </p:extLst>
          </p:nvPr>
        </p:nvGraphicFramePr>
        <p:xfrm>
          <a:off x="892768" y="1404939"/>
          <a:ext cx="4853940" cy="136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97">
                  <a:extLst>
                    <a:ext uri="{9D8B030D-6E8A-4147-A177-3AD203B41FA5}">
                      <a16:colId xmlns:a16="http://schemas.microsoft.com/office/drawing/2014/main" val="789527879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559180750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537867472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204703754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476232621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301703583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987479165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211524577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687258205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596637956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397596348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580974438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139697349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040982319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078784429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2851933398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3668328406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861585954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1086307695"/>
                    </a:ext>
                  </a:extLst>
                </a:gridCol>
                <a:gridCol w="242697">
                  <a:extLst>
                    <a:ext uri="{9D8B030D-6E8A-4147-A177-3AD203B41FA5}">
                      <a16:colId xmlns:a16="http://schemas.microsoft.com/office/drawing/2014/main" val="481829596"/>
                    </a:ext>
                  </a:extLst>
                </a:gridCol>
              </a:tblGrid>
              <a:tr h="45574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2222"/>
                  </a:ext>
                </a:extLst>
              </a:tr>
              <a:tr h="45574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9791" marR="79791" marT="39894" marB="3989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217139"/>
                  </a:ext>
                </a:extLst>
              </a:tr>
              <a:tr h="45574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다수의 방</a:t>
                      </a: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다수의 방</a:t>
                      </a: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다수의 방</a:t>
                      </a: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다수의 방</a:t>
                      </a:r>
                    </a:p>
                  </a:txBody>
                  <a:tcPr marL="86569" marR="86569" marT="43285" marB="4328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487654"/>
                  </a:ext>
                </a:extLst>
              </a:tr>
            </a:tbl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818FE-CDFC-43A1-87AA-EAFC1E624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최종 목표는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스테이지를 유저가 모두 클리어 하는 것이다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스테이지는 다시 </a:t>
            </a:r>
            <a:r>
              <a:rPr lang="en-US" altLang="ko-KR" sz="1400" dirty="0"/>
              <a:t>5</a:t>
            </a:r>
            <a:r>
              <a:rPr lang="ko-KR" altLang="en-US" sz="1400" dirty="0"/>
              <a:t>개의 층으로 구성되고 층은 다시 다수의 방으로 구성된다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방과 방 사이를 이어주는 통로는 없다</a:t>
            </a:r>
            <a:r>
              <a:rPr lang="en-US" altLang="ko-KR" sz="1400" dirty="0"/>
              <a:t>. </a:t>
            </a:r>
            <a:r>
              <a:rPr lang="ko-KR" altLang="en-US" sz="1400" dirty="0"/>
              <a:t>대신 미니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통해 연결된 방의 정보를 간략하게 전달하려 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싱글 플레이 게임을 기획 중이기에 혼자서 최종 던전까지 진행하는데 필요한 시간을 계산할 필요가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4281F2-FE77-44C2-96E8-EF7EE7CD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92C64EB-40E0-47F8-86E6-7F86DDE5F091}"/>
              </a:ext>
            </a:extLst>
          </p:cNvPr>
          <p:cNvCxnSpPr>
            <a:cxnSpLocks/>
            <a:stCxn id="10" idx="1"/>
            <a:endCxn id="13" idx="1"/>
          </p:cNvCxnSpPr>
          <p:nvPr/>
        </p:nvCxnSpPr>
        <p:spPr>
          <a:xfrm rot="10800000" flipH="1" flipV="1">
            <a:off x="892767" y="2087449"/>
            <a:ext cx="128931" cy="873647"/>
          </a:xfrm>
          <a:prstGeom prst="bentConnector3">
            <a:avLst>
              <a:gd name="adj1" fmla="val -1773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BF1053-C21E-4AD2-9364-44916BB43A7D}"/>
              </a:ext>
            </a:extLst>
          </p:cNvPr>
          <p:cNvSpPr/>
          <p:nvPr/>
        </p:nvSpPr>
        <p:spPr>
          <a:xfrm>
            <a:off x="892768" y="1869849"/>
            <a:ext cx="4853940" cy="4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FA1DD-CF88-466D-9949-2512B51D9B55}"/>
              </a:ext>
            </a:extLst>
          </p:cNvPr>
          <p:cNvSpPr txBox="1"/>
          <p:nvPr/>
        </p:nvSpPr>
        <p:spPr>
          <a:xfrm>
            <a:off x="1021699" y="280720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ko-KR" altLang="en-US" sz="1400" dirty="0"/>
              <a:t>개의 층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290750-BACA-4039-97D8-6E3A7BFB5CF7}"/>
              </a:ext>
            </a:extLst>
          </p:cNvPr>
          <p:cNvGrpSpPr/>
          <p:nvPr/>
        </p:nvGrpSpPr>
        <p:grpSpPr>
          <a:xfrm>
            <a:off x="1670045" y="3114169"/>
            <a:ext cx="3143254" cy="1496284"/>
            <a:chOff x="1028700" y="5990434"/>
            <a:chExt cx="3543298" cy="168671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F89D86-2452-4FBF-8299-1A768F70925F}"/>
                </a:ext>
              </a:extLst>
            </p:cNvPr>
            <p:cNvSpPr/>
            <p:nvPr/>
          </p:nvSpPr>
          <p:spPr>
            <a:xfrm>
              <a:off x="1028700" y="6343650"/>
              <a:ext cx="1333500" cy="1333500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방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F660A2-2F38-4302-B237-61C824B11DC9}"/>
                </a:ext>
              </a:extLst>
            </p:cNvPr>
            <p:cNvSpPr/>
            <p:nvPr/>
          </p:nvSpPr>
          <p:spPr>
            <a:xfrm>
              <a:off x="3238498" y="6343650"/>
              <a:ext cx="1333500" cy="1333500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방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4F086B3-8508-4C04-9726-F6387A47F2F7}"/>
                </a:ext>
              </a:extLst>
            </p:cNvPr>
            <p:cNvSpPr/>
            <p:nvPr/>
          </p:nvSpPr>
          <p:spPr>
            <a:xfrm>
              <a:off x="2152648" y="6743700"/>
              <a:ext cx="1333500" cy="533400"/>
            </a:xfrm>
            <a:prstGeom prst="rect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통로</a:t>
              </a: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4DDAE047-1ED1-4904-AE34-3AFED88F7F38}"/>
                </a:ext>
              </a:extLst>
            </p:cNvPr>
            <p:cNvSpPr/>
            <p:nvPr/>
          </p:nvSpPr>
          <p:spPr>
            <a:xfrm>
              <a:off x="2228848" y="5990434"/>
              <a:ext cx="1181100" cy="1181100"/>
            </a:xfrm>
            <a:prstGeom prst="mathMultiply">
              <a:avLst>
                <a:gd name="adj1" fmla="val 1545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767F8CD-EA30-4A03-9826-36E068F51466}"/>
              </a:ext>
            </a:extLst>
          </p:cNvPr>
          <p:cNvGrpSpPr/>
          <p:nvPr/>
        </p:nvGrpSpPr>
        <p:grpSpPr>
          <a:xfrm>
            <a:off x="2133594" y="4871789"/>
            <a:ext cx="2247906" cy="1123954"/>
            <a:chOff x="1924047" y="4881563"/>
            <a:chExt cx="2667000" cy="13335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ED703A-C6BD-4302-A0FA-21E3A6236BC2}"/>
                </a:ext>
              </a:extLst>
            </p:cNvPr>
            <p:cNvSpPr/>
            <p:nvPr/>
          </p:nvSpPr>
          <p:spPr>
            <a:xfrm>
              <a:off x="1924047" y="4881563"/>
              <a:ext cx="1333500" cy="1333500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방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70044B0-148B-4703-A51B-5518FB4FA11C}"/>
                </a:ext>
              </a:extLst>
            </p:cNvPr>
            <p:cNvSpPr/>
            <p:nvPr/>
          </p:nvSpPr>
          <p:spPr>
            <a:xfrm>
              <a:off x="3257547" y="4881563"/>
              <a:ext cx="1333500" cy="1333500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방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C231D64-B980-44CE-8263-829CE3681EE4}"/>
                </a:ext>
              </a:extLst>
            </p:cNvPr>
            <p:cNvSpPr/>
            <p:nvPr/>
          </p:nvSpPr>
          <p:spPr>
            <a:xfrm>
              <a:off x="3105141" y="5281613"/>
              <a:ext cx="314326" cy="533400"/>
            </a:xfrm>
            <a:prstGeom prst="rect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문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BF886C-3340-4F10-A535-878136EAE661}"/>
              </a:ext>
            </a:extLst>
          </p:cNvPr>
          <p:cNvSpPr/>
          <p:nvPr/>
        </p:nvSpPr>
        <p:spPr>
          <a:xfrm>
            <a:off x="460372" y="1309961"/>
            <a:ext cx="5562601" cy="1805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E4FA47-97C3-44A2-B64F-1C4CE1405E73}"/>
              </a:ext>
            </a:extLst>
          </p:cNvPr>
          <p:cNvSpPr/>
          <p:nvPr/>
        </p:nvSpPr>
        <p:spPr>
          <a:xfrm>
            <a:off x="460372" y="3202024"/>
            <a:ext cx="5562601" cy="3179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D278CF-D63B-4609-87FF-AC1423C4C142}"/>
              </a:ext>
            </a:extLst>
          </p:cNvPr>
          <p:cNvSpPr txBox="1"/>
          <p:nvPr/>
        </p:nvSpPr>
        <p:spPr>
          <a:xfrm>
            <a:off x="1998747" y="4607509"/>
            <a:ext cx="266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방과 방 사이를 통로로 연결하지 않음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D28A9E-2D6A-47B8-A2D7-B62C61BBED9A}"/>
              </a:ext>
            </a:extLst>
          </p:cNvPr>
          <p:cNvSpPr txBox="1"/>
          <p:nvPr/>
        </p:nvSpPr>
        <p:spPr>
          <a:xfrm>
            <a:off x="1520533" y="5991476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문을 통해 해당 방향으로 연결된 </a:t>
            </a:r>
            <a:r>
              <a:rPr lang="ko-KR" altLang="en-US" sz="1200"/>
              <a:t>방으로 이동가능</a:t>
            </a:r>
            <a:endParaRPr lang="ko-KR" altLang="en-US" sz="12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3C5AD4-A05A-4235-8423-3D2DE993986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7CFAD4-706A-4023-9F71-B4EF5BB59FF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F7B1EE-F048-40C2-AA40-0C039509469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B5F5C9-07BE-4DB6-BAC9-6E63E0FFC71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CE723F-16AB-43AF-8427-72CE82DACE9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DFD19E-3E07-4CD5-B4FB-BC242C917441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BEDA70-310F-4B03-ABCE-C5CAEEC00A70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BC7D7C-8CD4-428C-968B-0CD2CC8A252A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786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64B5F-8900-412E-87DB-D36DE65F0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던전을 구성하는 방을 미리 툴로 제작하여 관리하려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툴로 만들 때 구조물 중 랜덤으로 생성할 구역과 생성될 요소를 설정해 이후 개발 과정에서 쉽게 수정이 가능하도록 할 예정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랜덤으로 생성할 구조물의 경우 게임의 특징을 알 수 있게 설정해야 함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유저에게 줄 즐거움과 더불어 신경 써야하는 부분은 계발 효율이라 생각함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4EE0D97-26F0-4BC7-8EB4-0E491F66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pic>
        <p:nvPicPr>
          <p:cNvPr id="7" name="Picture 2" descr="유니티 2d 던전 툴에 대한 이미지 검색결과">
            <a:extLst>
              <a:ext uri="{FF2B5EF4-FFF2-40B4-BE49-F238E27FC236}">
                <a16:creationId xmlns:a16="http://schemas.microsoft.com/office/drawing/2014/main" id="{0E9A5A08-E202-4450-8429-670091D167A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604" y="1246454"/>
            <a:ext cx="2872206" cy="19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5C3ABFB-D282-46AC-B0C6-1E1EBFCFBD5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l="1421" t="20710" r="48558" b="49151"/>
          <a:stretch/>
        </p:blipFill>
        <p:spPr>
          <a:xfrm>
            <a:off x="838200" y="3526320"/>
            <a:ext cx="4124325" cy="1397811"/>
          </a:xfrm>
          <a:prstGeom prst="rect">
            <a:avLst/>
          </a:prstGeom>
        </p:spPr>
      </p:pic>
      <p:pic>
        <p:nvPicPr>
          <p:cNvPr id="9" name="내용 개체 틀 7">
            <a:extLst>
              <a:ext uri="{FF2B5EF4-FFF2-40B4-BE49-F238E27FC236}">
                <a16:creationId xmlns:a16="http://schemas.microsoft.com/office/drawing/2014/main" id="{2C9D73DA-937B-40A2-8CE0-6899486FB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4" t="20710" r="14592" b="49151"/>
          <a:stretch/>
        </p:blipFill>
        <p:spPr>
          <a:xfrm>
            <a:off x="838200" y="4994983"/>
            <a:ext cx="3064587" cy="15296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827083-5A63-4954-865C-5321E43D01D2}"/>
              </a:ext>
            </a:extLst>
          </p:cNvPr>
          <p:cNvSpPr/>
          <p:nvPr/>
        </p:nvSpPr>
        <p:spPr>
          <a:xfrm>
            <a:off x="638175" y="1219200"/>
            <a:ext cx="4743450" cy="223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12FBF5-3A5B-4BC5-AD53-B6A527ABE859}"/>
              </a:ext>
            </a:extLst>
          </p:cNvPr>
          <p:cNvSpPr/>
          <p:nvPr/>
        </p:nvSpPr>
        <p:spPr>
          <a:xfrm>
            <a:off x="638175" y="3455467"/>
            <a:ext cx="4743450" cy="3164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1035A-0657-428A-85D7-8D5B12356B56}"/>
              </a:ext>
            </a:extLst>
          </p:cNvPr>
          <p:cNvSpPr txBox="1"/>
          <p:nvPr/>
        </p:nvSpPr>
        <p:spPr>
          <a:xfrm>
            <a:off x="912210" y="3192053"/>
            <a:ext cx="4160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알만툴과</a:t>
            </a:r>
            <a:r>
              <a:rPr lang="ko-KR" altLang="en-US" sz="1200" dirty="0"/>
              <a:t> 유사한 방식의 개발 편의성을 위한 툴 제작 계획 중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370EAC2-1826-4256-9AA6-48544DFD8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258319"/>
              </p:ext>
            </p:extLst>
          </p:nvPr>
        </p:nvGraphicFramePr>
        <p:xfrm>
          <a:off x="4019551" y="5052985"/>
          <a:ext cx="1088038" cy="147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237">
                  <a:extLst>
                    <a:ext uri="{9D8B030D-6E8A-4147-A177-3AD203B41FA5}">
                      <a16:colId xmlns:a16="http://schemas.microsoft.com/office/drawing/2014/main" val="2647938009"/>
                    </a:ext>
                  </a:extLst>
                </a:gridCol>
                <a:gridCol w="878801">
                  <a:extLst>
                    <a:ext uri="{9D8B030D-6E8A-4147-A177-3AD203B41FA5}">
                      <a16:colId xmlns:a16="http://schemas.microsoft.com/office/drawing/2014/main" val="3856040381"/>
                    </a:ext>
                  </a:extLst>
                </a:gridCol>
              </a:tblGrid>
              <a:tr h="2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바닥 타일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133265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벽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616940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포탈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61867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필수 배치 구조물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471852"/>
                  </a:ext>
                </a:extLst>
              </a:tr>
              <a:tr h="2999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랜덤 배치 영역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75" marR="6975" marT="697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72827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2BAF9B-CA6C-442C-BA00-D5867089B84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D1C9A9-A33C-4AF6-B6A3-03014909763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A8021-EE22-4756-AA5E-9ED3E1F498D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5EFE85-2D7E-4977-B03C-836ADCCE21E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8E8897-4215-4937-9A13-6160D9147FD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3F2A49-92CD-438D-B838-9F79FF615630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B34E32-31DF-4251-941E-8E397661720C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136B99-D84F-415C-A5FF-DD5D2CFB7C4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093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22DCB-786B-47FF-B4B9-3648C41A46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방의 종류를 </a:t>
            </a:r>
            <a:r>
              <a:rPr lang="en-US" altLang="ko-KR" sz="1400" dirty="0"/>
              <a:t>6</a:t>
            </a:r>
            <a:r>
              <a:rPr lang="ko-KR" altLang="en-US" sz="1400" dirty="0"/>
              <a:t>가지로 할 예정이다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시작</a:t>
            </a:r>
            <a:r>
              <a:rPr lang="en-US" altLang="ko-KR" sz="1400" dirty="0"/>
              <a:t>, </a:t>
            </a:r>
            <a:r>
              <a:rPr lang="ko-KR" altLang="en-US" sz="1400" dirty="0"/>
              <a:t>보스</a:t>
            </a:r>
            <a:r>
              <a:rPr lang="en-US" altLang="ko-KR" sz="1400" dirty="0"/>
              <a:t>, </a:t>
            </a:r>
            <a:r>
              <a:rPr lang="ko-KR" altLang="en-US" sz="1400" dirty="0"/>
              <a:t>일반 전투</a:t>
            </a:r>
            <a:r>
              <a:rPr lang="en-US" altLang="ko-KR" sz="1400" dirty="0"/>
              <a:t>, </a:t>
            </a:r>
            <a:r>
              <a:rPr lang="ko-KR" altLang="en-US" sz="1400" dirty="0"/>
              <a:t>고급 전투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</a:t>
            </a:r>
            <a:r>
              <a:rPr lang="en-US" altLang="ko-KR" sz="1400" dirty="0"/>
              <a:t>, </a:t>
            </a:r>
            <a:r>
              <a:rPr lang="ko-KR" altLang="en-US" sz="1400" dirty="0"/>
              <a:t>상점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시작 방 </a:t>
            </a:r>
            <a:r>
              <a:rPr lang="en-US" altLang="ko-KR" sz="1400" dirty="0"/>
              <a:t>: </a:t>
            </a:r>
            <a:r>
              <a:rPr lang="ko-KR" altLang="en-US" sz="1400" dirty="0"/>
              <a:t>유저가 던전에 입장했을 때 가장 처음 마주하게 되는 방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층에서 수행 가능한 퀘스트를 지급하는 </a:t>
            </a:r>
            <a:r>
              <a:rPr lang="en-US" altLang="ko-KR" sz="1400" dirty="0"/>
              <a:t>NPC</a:t>
            </a:r>
            <a:r>
              <a:rPr lang="ko-KR" altLang="en-US" sz="1400" dirty="0"/>
              <a:t>가 등장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NPC</a:t>
            </a:r>
            <a:r>
              <a:rPr lang="ko-KR" altLang="en-US" sz="1400" dirty="0"/>
              <a:t>가 지급하는 퀘스트를 완료하는 것으로 게임이 종료 되었을 때 기존 보상에 부가적인 보상을 받을 수 있다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퀘스트를 통해 던전을 탐험하고 몬스터를 처치하는 목적을 부여할 수 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캐릭터의 빠른 성장을 목적으로 하는 유저의 경우 퀘스트를 클리어 하기 위해 던전을 필수 적으로 탐험하게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이후 추가 컨텐츠와 함께 활용할 수 있는 여지가 생긴다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531D892-A19B-4FCA-841F-FC685FCD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38DB3D-A3A1-43A4-A34C-7334A9987F6C}"/>
              </a:ext>
            </a:extLst>
          </p:cNvPr>
          <p:cNvGrpSpPr/>
          <p:nvPr/>
        </p:nvGrpSpPr>
        <p:grpSpPr>
          <a:xfrm>
            <a:off x="1307304" y="1325365"/>
            <a:ext cx="3862387" cy="2336402"/>
            <a:chOff x="4581525" y="-376237"/>
            <a:chExt cx="3862387" cy="233640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E7BECB4-6BFC-4C3B-B01F-35EC7742082C}"/>
                </a:ext>
              </a:extLst>
            </p:cNvPr>
            <p:cNvGrpSpPr/>
            <p:nvPr/>
          </p:nvGrpSpPr>
          <p:grpSpPr>
            <a:xfrm>
              <a:off x="4581525" y="-376237"/>
              <a:ext cx="3862387" cy="1019174"/>
              <a:chOff x="4581525" y="-376237"/>
              <a:chExt cx="3862387" cy="1019174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F96F288-75EE-42D8-9544-245193F93879}"/>
                  </a:ext>
                </a:extLst>
              </p:cNvPr>
              <p:cNvSpPr/>
              <p:nvPr/>
            </p:nvSpPr>
            <p:spPr>
              <a:xfrm>
                <a:off x="4581525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78514CD7-EF51-44E7-8773-53249E321441}"/>
                  </a:ext>
                </a:extLst>
              </p:cNvPr>
              <p:cNvSpPr/>
              <p:nvPr/>
            </p:nvSpPr>
            <p:spPr>
              <a:xfrm>
                <a:off x="5600700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861826E5-3BB8-4106-993E-1409077937CB}"/>
                  </a:ext>
                </a:extLst>
              </p:cNvPr>
              <p:cNvSpPr/>
              <p:nvPr/>
            </p:nvSpPr>
            <p:spPr>
              <a:xfrm>
                <a:off x="6619875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173144EC-6670-4CF3-ACAE-FB4D7C40D04B}"/>
                  </a:ext>
                </a:extLst>
              </p:cNvPr>
              <p:cNvSpPr/>
              <p:nvPr/>
            </p:nvSpPr>
            <p:spPr>
              <a:xfrm>
                <a:off x="7634287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1CAE57FC-E037-41F5-A37F-3FC994A920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7249" y="-184548"/>
                <a:ext cx="638176" cy="638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9EDE1D40-A076-4DC5-AD74-E97A641B6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0212" y="-376237"/>
                <a:ext cx="1019174" cy="1019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92FCD7F7-395A-46E6-8B19-938EC46E6E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4773" y="-180976"/>
                <a:ext cx="628652" cy="628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43C5FC4-9175-471F-9BD0-1BE72C4AEE74}"/>
                </a:ext>
              </a:extLst>
            </p:cNvPr>
            <p:cNvGrpSpPr/>
            <p:nvPr/>
          </p:nvGrpSpPr>
          <p:grpSpPr>
            <a:xfrm>
              <a:off x="5607842" y="795337"/>
              <a:ext cx="1843088" cy="809626"/>
              <a:chOff x="8648699" y="-271463"/>
              <a:chExt cx="1843088" cy="809626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FCE95AC2-B4C9-4ADC-9EE7-181B02EE2958}"/>
                  </a:ext>
                </a:extLst>
              </p:cNvPr>
              <p:cNvSpPr/>
              <p:nvPr/>
            </p:nvSpPr>
            <p:spPr>
              <a:xfrm>
                <a:off x="8648699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2F1921FD-1C1E-485C-A987-760E0650BCBE}"/>
                  </a:ext>
                </a:extLst>
              </p:cNvPr>
              <p:cNvSpPr/>
              <p:nvPr/>
            </p:nvSpPr>
            <p:spPr>
              <a:xfrm>
                <a:off x="9682162" y="-238125"/>
                <a:ext cx="809625" cy="745331"/>
              </a:xfrm>
              <a:prstGeom prst="roundRect">
                <a:avLst/>
              </a:prstGeom>
              <a:solidFill>
                <a:srgbClr val="FFF6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50C09634-3BEF-4C29-BAC4-F880E294B2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2036" y="-238125"/>
                <a:ext cx="742950" cy="742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086538DF-6C3F-452B-A252-843B362120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2161" y="-271463"/>
                <a:ext cx="809626" cy="8096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94B68C-3BF6-4678-BC37-B8A1376E45AF}"/>
                </a:ext>
              </a:extLst>
            </p:cNvPr>
            <p:cNvSpPr txBox="1"/>
            <p:nvPr/>
          </p:nvSpPr>
          <p:spPr>
            <a:xfrm>
              <a:off x="4714467" y="560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시작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E864F6-1E4F-4D39-868F-519C94E1DC48}"/>
                </a:ext>
              </a:extLst>
            </p:cNvPr>
            <p:cNvSpPr txBox="1"/>
            <p:nvPr/>
          </p:nvSpPr>
          <p:spPr>
            <a:xfrm>
              <a:off x="5733642" y="560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보스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C2C6B9-AFE0-49FC-B657-FB3616392577}"/>
                </a:ext>
              </a:extLst>
            </p:cNvPr>
            <p:cNvSpPr txBox="1"/>
            <p:nvPr/>
          </p:nvSpPr>
          <p:spPr>
            <a:xfrm>
              <a:off x="6752817" y="560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일반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10AE93-AF61-484A-A0D0-877EF6381D28}"/>
                </a:ext>
              </a:extLst>
            </p:cNvPr>
            <p:cNvSpPr txBox="1"/>
            <p:nvPr/>
          </p:nvSpPr>
          <p:spPr>
            <a:xfrm>
              <a:off x="7767229" y="560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고급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47D588-C0F9-4A84-A2B2-3CE3634E4317}"/>
                </a:ext>
              </a:extLst>
            </p:cNvPr>
            <p:cNvSpPr txBox="1"/>
            <p:nvPr/>
          </p:nvSpPr>
          <p:spPr>
            <a:xfrm>
              <a:off x="5751093" y="165238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이벤트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3D8130-4258-488A-9E63-8D8C1C150C66}"/>
                </a:ext>
              </a:extLst>
            </p:cNvPr>
            <p:cNvSpPr txBox="1"/>
            <p:nvPr/>
          </p:nvSpPr>
          <p:spPr>
            <a:xfrm>
              <a:off x="6774247" y="165238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상점</a:t>
              </a:r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5FD795F-6FF9-4B91-9803-0C74135CAE37}"/>
              </a:ext>
            </a:extLst>
          </p:cNvPr>
          <p:cNvSpPr txBox="1"/>
          <p:nvPr/>
        </p:nvSpPr>
        <p:spPr>
          <a:xfrm>
            <a:off x="552450" y="3105150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ko-KR" altLang="en-US" sz="1400" dirty="0"/>
              <a:t>개방 상징 이미지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5E6BFA-1AFD-480B-939D-BE6AFCCCFBA0}"/>
              </a:ext>
            </a:extLst>
          </p:cNvPr>
          <p:cNvSpPr txBox="1"/>
          <p:nvPr/>
        </p:nvSpPr>
        <p:spPr>
          <a:xfrm>
            <a:off x="4253066" y="3105150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미니맵</a:t>
            </a:r>
            <a:r>
              <a:rPr lang="ko-KR" altLang="en-US" sz="1400" dirty="0"/>
              <a:t> 출력 시 사용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1227E8-F5A9-4BB5-AFF8-95CBA8C7938F}"/>
              </a:ext>
            </a:extLst>
          </p:cNvPr>
          <p:cNvGrpSpPr/>
          <p:nvPr/>
        </p:nvGrpSpPr>
        <p:grpSpPr>
          <a:xfrm>
            <a:off x="459576" y="3717132"/>
            <a:ext cx="809625" cy="745331"/>
            <a:chOff x="27177" y="3723482"/>
            <a:chExt cx="809625" cy="745331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319064B-65C2-4E56-91CC-CA756F4F4A25}"/>
                </a:ext>
              </a:extLst>
            </p:cNvPr>
            <p:cNvSpPr/>
            <p:nvPr/>
          </p:nvSpPr>
          <p:spPr>
            <a:xfrm>
              <a:off x="27177" y="3723482"/>
              <a:ext cx="809625" cy="745331"/>
            </a:xfrm>
            <a:prstGeom prst="roundRect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163FC0C8-5427-4F2E-9783-9AE98CB6D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01" y="3777059"/>
              <a:ext cx="638176" cy="63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>
            <a:extLst>
              <a:ext uri="{FF2B5EF4-FFF2-40B4-BE49-F238E27FC236}">
                <a16:creationId xmlns:a16="http://schemas.microsoft.com/office/drawing/2014/main" id="{017446D3-2489-4EC9-B26E-F5E2F4A6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60" y="4401692"/>
            <a:ext cx="871952" cy="87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E44673-CEC3-43BE-ACEB-51C9D10EE76B}"/>
              </a:ext>
            </a:extLst>
          </p:cNvPr>
          <p:cNvSpPr txBox="1"/>
          <p:nvPr/>
        </p:nvSpPr>
        <p:spPr>
          <a:xfrm>
            <a:off x="1540248" y="527415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퀘스트</a:t>
            </a:r>
            <a:br>
              <a:rPr lang="en-US" altLang="ko-KR" sz="1200" dirty="0"/>
            </a:br>
            <a:r>
              <a:rPr lang="en-US" altLang="ko-KR" sz="1200" dirty="0"/>
              <a:t>NPC</a:t>
            </a:r>
            <a:endParaRPr lang="ko-KR" altLang="en-US" sz="1200" dirty="0"/>
          </a:p>
        </p:txBody>
      </p:sp>
      <p:sp>
        <p:nvSpPr>
          <p:cNvPr id="37" name="말풍선: 모서리가 둥근 사각형 36">
            <a:extLst>
              <a:ext uri="{FF2B5EF4-FFF2-40B4-BE49-F238E27FC236}">
                <a16:creationId xmlns:a16="http://schemas.microsoft.com/office/drawing/2014/main" id="{C156561E-8CED-4C40-A423-4A6EAE5086DC}"/>
              </a:ext>
            </a:extLst>
          </p:cNvPr>
          <p:cNvSpPr/>
          <p:nvPr/>
        </p:nvSpPr>
        <p:spPr>
          <a:xfrm>
            <a:off x="2424106" y="3952875"/>
            <a:ext cx="2745585" cy="1019174"/>
          </a:xfrm>
          <a:prstGeom prst="wedgeRoundRectCallout">
            <a:avLst>
              <a:gd name="adj1" fmla="val -62464"/>
              <a:gd name="adj2" fmla="val 23248"/>
              <a:gd name="adj3" fmla="val 16667"/>
            </a:avLst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00</a:t>
            </a:r>
            <a:r>
              <a:rPr lang="ko-KR" altLang="en-US" sz="1200" dirty="0">
                <a:solidFill>
                  <a:schemeClr val="tx1"/>
                </a:solidFill>
              </a:rPr>
              <a:t> 몬스터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마리 처치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보상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획득 재화 </a:t>
            </a:r>
            <a:r>
              <a:rPr lang="en-US" altLang="ko-KR" sz="1200" dirty="0">
                <a:solidFill>
                  <a:schemeClr val="tx1"/>
                </a:solidFill>
              </a:rPr>
              <a:t>X3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2" name="Picture 20">
            <a:extLst>
              <a:ext uri="{FF2B5EF4-FFF2-40B4-BE49-F238E27FC236}">
                <a16:creationId xmlns:a16="http://schemas.microsoft.com/office/drawing/2014/main" id="{AAE4B8FE-CB54-42D0-BE06-CF2E7FE9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6583" y="5123159"/>
            <a:ext cx="877163" cy="87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생각 풍선: 구름 모양 42">
            <a:extLst>
              <a:ext uri="{FF2B5EF4-FFF2-40B4-BE49-F238E27FC236}">
                <a16:creationId xmlns:a16="http://schemas.microsoft.com/office/drawing/2014/main" id="{5B19288C-4C7E-410D-98EE-0CB929F3FCB9}"/>
              </a:ext>
            </a:extLst>
          </p:cNvPr>
          <p:cNvSpPr/>
          <p:nvPr/>
        </p:nvSpPr>
        <p:spPr>
          <a:xfrm>
            <a:off x="4043765" y="5166074"/>
            <a:ext cx="1950483" cy="1048989"/>
          </a:xfrm>
          <a:prstGeom prst="cloudCallout">
            <a:avLst>
              <a:gd name="adj1" fmla="val -73231"/>
              <a:gd name="adj2" fmla="val -1740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보상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배</a:t>
            </a:r>
            <a:r>
              <a:rPr lang="en-US" altLang="ko-KR" sz="1200" dirty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놓치기 아깝네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00</a:t>
            </a:r>
            <a:r>
              <a:rPr lang="ko-KR" altLang="en-US" sz="1200" dirty="0">
                <a:solidFill>
                  <a:schemeClr val="tx1"/>
                </a:solidFill>
              </a:rPr>
              <a:t>은 어디 있지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047CA6C-52FC-4805-94EC-409E3EE2C324}"/>
              </a:ext>
            </a:extLst>
          </p:cNvPr>
          <p:cNvSpPr/>
          <p:nvPr/>
        </p:nvSpPr>
        <p:spPr>
          <a:xfrm>
            <a:off x="457198" y="1408707"/>
            <a:ext cx="5562601" cy="225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3782F24-2C7C-4B8B-820C-59188547749A}"/>
              </a:ext>
            </a:extLst>
          </p:cNvPr>
          <p:cNvSpPr/>
          <p:nvPr/>
        </p:nvSpPr>
        <p:spPr>
          <a:xfrm>
            <a:off x="457198" y="3695104"/>
            <a:ext cx="5562601" cy="2619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93A9C2-30AC-43F4-AED8-41DD836B6D88}"/>
              </a:ext>
            </a:extLst>
          </p:cNvPr>
          <p:cNvSpPr txBox="1"/>
          <p:nvPr/>
        </p:nvSpPr>
        <p:spPr>
          <a:xfrm>
            <a:off x="449565" y="6019966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퀘스트와 보상을 </a:t>
            </a:r>
            <a:r>
              <a:rPr lang="ko-KR" altLang="en-US" sz="1200" dirty="0"/>
              <a:t>통해 던전 탐험의 목적을 부여함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2E12C5-B5A3-41F9-A970-1829EA93512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0E68DD-FBDA-4590-9B7E-87809EE3901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F748F5D-03D5-46C5-9A48-121869C96A2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F18AEA-6B34-44C3-8362-EA5734CC495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2927A1-CA6D-415C-87F9-CAB96388AE5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D81D144-083D-473E-BB49-CF63AD8CDFE6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5B9210B-31F2-4F20-A1D1-708EC2D3390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86DCAB5-9DDD-4910-A6F6-A08D7FF6CA1D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343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95272-B135-4E3B-AF7A-C01D8B931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5519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보스 방 </a:t>
            </a:r>
            <a:r>
              <a:rPr lang="en-US" altLang="ko-KR" sz="1400" dirty="0"/>
              <a:t>: </a:t>
            </a:r>
            <a:r>
              <a:rPr lang="ko-KR" altLang="en-US" sz="1400" dirty="0"/>
              <a:t>한 층의 마지막 방으로 보스 몬스터가 등장하는 방이다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기존 몬스터와 다르게 </a:t>
            </a:r>
            <a:r>
              <a:rPr lang="en-US" altLang="ko-KR" sz="1400" dirty="0"/>
              <a:t>3</a:t>
            </a:r>
            <a:r>
              <a:rPr lang="ko-KR" altLang="en-US" sz="1400" dirty="0"/>
              <a:t>개의 행동 패턴을 가져 공략이 어렵게 설계된다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처치 시 다음층으로 이동가능한 포탈이 등장하며 함께 아이템 박스가 등장한다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CF659-6BF3-425F-8768-0068C8E7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4309FB-4C28-4D8D-8A6D-F68F297D78E3}"/>
              </a:ext>
            </a:extLst>
          </p:cNvPr>
          <p:cNvGrpSpPr/>
          <p:nvPr/>
        </p:nvGrpSpPr>
        <p:grpSpPr>
          <a:xfrm>
            <a:off x="570108" y="1763147"/>
            <a:ext cx="5336779" cy="1588879"/>
            <a:chOff x="378219" y="1253331"/>
            <a:chExt cx="5336779" cy="15888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D9D07A4-CA21-4D81-BA4E-A336F72F9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358" t="20497" r="31664" b="44455"/>
            <a:stretch/>
          </p:blipFill>
          <p:spPr>
            <a:xfrm>
              <a:off x="378219" y="1253331"/>
              <a:ext cx="1660134" cy="1574914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BF90387-BB05-4172-BC36-A8536DE10691}"/>
                </a:ext>
              </a:extLst>
            </p:cNvPr>
            <p:cNvGrpSpPr/>
            <p:nvPr/>
          </p:nvGrpSpPr>
          <p:grpSpPr>
            <a:xfrm>
              <a:off x="2311789" y="1253331"/>
              <a:ext cx="3403209" cy="1588879"/>
              <a:chOff x="3083317" y="1253331"/>
              <a:chExt cx="3403209" cy="158887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1E103D5-0BEF-4E4B-8755-1801840158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8358" t="20497" r="40898" b="44455"/>
              <a:stretch/>
            </p:blipFill>
            <p:spPr>
              <a:xfrm>
                <a:off x="3083317" y="1253331"/>
                <a:ext cx="1276681" cy="157491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EC133C2-C654-4CC6-9C5D-6C4B703152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537" t="27500" r="39930" b="60555"/>
              <a:stretch/>
            </p:blipFill>
            <p:spPr>
              <a:xfrm>
                <a:off x="3724275" y="2217606"/>
                <a:ext cx="635723" cy="497019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DAD2A74-DBF3-446D-A7AA-4BEE1E454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569" t="19620" r="50000" b="52916"/>
              <a:stretch/>
            </p:blipFill>
            <p:spPr>
              <a:xfrm>
                <a:off x="4592276" y="1253332"/>
                <a:ext cx="1894250" cy="1588878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14DDDC7-9D64-4BB1-94EC-F9FB724CCE2B}"/>
              </a:ext>
            </a:extLst>
          </p:cNvPr>
          <p:cNvSpPr txBox="1"/>
          <p:nvPr/>
        </p:nvSpPr>
        <p:spPr>
          <a:xfrm>
            <a:off x="914400" y="335202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기본 공격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FE873-9B0C-4B83-BDF3-D813702519A9}"/>
              </a:ext>
            </a:extLst>
          </p:cNvPr>
          <p:cNvSpPr txBox="1"/>
          <p:nvPr/>
        </p:nvSpPr>
        <p:spPr>
          <a:xfrm>
            <a:off x="2753880" y="3352026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지면 강타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C3442-EC11-4964-81AE-1F4CB2384060}"/>
              </a:ext>
            </a:extLst>
          </p:cNvPr>
          <p:cNvSpPr txBox="1"/>
          <p:nvPr/>
        </p:nvSpPr>
        <p:spPr>
          <a:xfrm>
            <a:off x="4536208" y="3352026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레이저 공격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1A983-7DC8-4FB9-90EC-343D0E00B650}"/>
              </a:ext>
            </a:extLst>
          </p:cNvPr>
          <p:cNvSpPr txBox="1"/>
          <p:nvPr/>
        </p:nvSpPr>
        <p:spPr>
          <a:xfrm>
            <a:off x="457198" y="1426706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보스 몬스터의 </a:t>
            </a:r>
            <a:r>
              <a:rPr lang="en-US" altLang="ko-KR" sz="1400" dirty="0"/>
              <a:t>3</a:t>
            </a:r>
            <a:r>
              <a:rPr lang="ko-KR" altLang="en-US" sz="1400" dirty="0"/>
              <a:t>가지 공격 패턴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A39CA3-8A6F-4DF7-A4BD-3F1C507DCD76}"/>
              </a:ext>
            </a:extLst>
          </p:cNvPr>
          <p:cNvSpPr/>
          <p:nvPr/>
        </p:nvSpPr>
        <p:spPr>
          <a:xfrm>
            <a:off x="457198" y="1426706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9BCC146-2572-4662-91EC-7844F8C9F899}"/>
              </a:ext>
            </a:extLst>
          </p:cNvPr>
          <p:cNvGrpSpPr/>
          <p:nvPr/>
        </p:nvGrpSpPr>
        <p:grpSpPr>
          <a:xfrm>
            <a:off x="582808" y="3951608"/>
            <a:ext cx="5373732" cy="2406050"/>
            <a:chOff x="582808" y="3951608"/>
            <a:chExt cx="5373732" cy="240605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4554428-C753-4D4C-B395-3017901421B5}"/>
                </a:ext>
              </a:extLst>
            </p:cNvPr>
            <p:cNvGrpSpPr/>
            <p:nvPr/>
          </p:nvGrpSpPr>
          <p:grpSpPr>
            <a:xfrm>
              <a:off x="582808" y="4407910"/>
              <a:ext cx="1398392" cy="981052"/>
              <a:chOff x="255431" y="4407909"/>
              <a:chExt cx="2064480" cy="144835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B035E58-0394-44D3-BBDA-53B3F4E32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6283" t="20497" r="40863" b="62568"/>
              <a:stretch/>
            </p:blipFill>
            <p:spPr>
              <a:xfrm rot="2148919">
                <a:off x="571297" y="4407909"/>
                <a:ext cx="533804" cy="760978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22BF2C65-4963-4CDD-B804-F811B3F6D7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946" t="22470" r="51783" b="66507"/>
              <a:stretch/>
            </p:blipFill>
            <p:spPr>
              <a:xfrm rot="20545444">
                <a:off x="1052622" y="5051886"/>
                <a:ext cx="675668" cy="4953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3513575-1F54-4214-A9D9-D88F426DA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635" t="32543" r="31664" b="47511"/>
              <a:stretch/>
            </p:blipFill>
            <p:spPr>
              <a:xfrm rot="17509908">
                <a:off x="1670360" y="4340269"/>
                <a:ext cx="402843" cy="896258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D64DE76-A94E-4E8A-A220-B444DD6554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667" t="38103" r="42352" b="53549"/>
              <a:stretch/>
            </p:blipFill>
            <p:spPr>
              <a:xfrm rot="20938924">
                <a:off x="255431" y="5481113"/>
                <a:ext cx="829741" cy="375147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64333-5521-4632-9736-6CB782C1A3C4}"/>
                </a:ext>
              </a:extLst>
            </p:cNvPr>
            <p:cNvSpPr txBox="1"/>
            <p:nvPr/>
          </p:nvSpPr>
          <p:spPr>
            <a:xfrm>
              <a:off x="692740" y="5459117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보스 </a:t>
              </a:r>
              <a:r>
                <a:rPr lang="ko-KR" altLang="en-US" sz="1200"/>
                <a:t>처치 성공</a:t>
              </a:r>
              <a:endParaRPr lang="ko-KR" altLang="en-US" sz="1200" dirty="0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071CFF96-6774-4F26-ADD3-49994E9B4DDB}"/>
                </a:ext>
              </a:extLst>
            </p:cNvPr>
            <p:cNvSpPr/>
            <p:nvPr/>
          </p:nvSpPr>
          <p:spPr>
            <a:xfrm>
              <a:off x="2159000" y="4665637"/>
              <a:ext cx="594880" cy="479066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F1FBB9F-5CBE-4F48-B117-DCF85E3B43EA}"/>
                </a:ext>
              </a:extLst>
            </p:cNvPr>
            <p:cNvGrpSpPr/>
            <p:nvPr/>
          </p:nvGrpSpPr>
          <p:grpSpPr>
            <a:xfrm>
              <a:off x="2878205" y="3951608"/>
              <a:ext cx="2647376" cy="1488719"/>
              <a:chOff x="2883563" y="3951608"/>
              <a:chExt cx="2647376" cy="1488719"/>
            </a:xfrm>
          </p:grpSpPr>
          <p:pic>
            <p:nvPicPr>
              <p:cNvPr id="41" name="그림 40" descr="거리, 옅은, 교통, 테이블이(가) 표시된 사진&#10;&#10;자동 생성된 설명">
                <a:extLst>
                  <a:ext uri="{FF2B5EF4-FFF2-40B4-BE49-F238E27FC236}">
                    <a16:creationId xmlns:a16="http://schemas.microsoft.com/office/drawing/2014/main" id="{0FB43F7F-C19D-4891-8633-F48AE2035E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6" t="10776" r="10776" b="10776"/>
              <a:stretch/>
            </p:blipFill>
            <p:spPr>
              <a:xfrm>
                <a:off x="2883563" y="3951608"/>
                <a:ext cx="2647376" cy="1488719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3727EB3-E2E4-4378-A4B7-318E13AB7125}"/>
                  </a:ext>
                </a:extLst>
              </p:cNvPr>
              <p:cNvSpPr/>
              <p:nvPr/>
            </p:nvSpPr>
            <p:spPr>
              <a:xfrm>
                <a:off x="3947160" y="4426104"/>
                <a:ext cx="526340" cy="47906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09F7F1-1436-4F04-8B7B-6A45DBB76E9C}"/>
                </a:ext>
              </a:extLst>
            </p:cNvPr>
            <p:cNvSpPr txBox="1"/>
            <p:nvPr/>
          </p:nvSpPr>
          <p:spPr>
            <a:xfrm>
              <a:off x="2447246" y="5459117"/>
              <a:ext cx="35092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보스 방 중앙에 다음 층으로 이동가능한 포탈 등장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FD89ED4-71C7-448E-9AFD-002D63209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13" y="5683124"/>
              <a:ext cx="674534" cy="674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5DB0CAD-7769-4C8B-B104-89EBDC5298D3}"/>
                </a:ext>
              </a:extLst>
            </p:cNvPr>
            <p:cNvSpPr txBox="1"/>
            <p:nvPr/>
          </p:nvSpPr>
          <p:spPr>
            <a:xfrm>
              <a:off x="3031230" y="5789559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보물 상자를 통해 높은 등급의 아이템을 </a:t>
              </a:r>
              <a:br>
                <a:rPr lang="en-US" altLang="ko-KR" sz="1200" dirty="0"/>
              </a:br>
              <a:r>
                <a:rPr lang="ko-KR" altLang="en-US" sz="1200" dirty="0"/>
                <a:t>랜덤으로 획득하도록 함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77F031-E546-401D-B637-023CBCE18A50}"/>
              </a:ext>
            </a:extLst>
          </p:cNvPr>
          <p:cNvSpPr/>
          <p:nvPr/>
        </p:nvSpPr>
        <p:spPr>
          <a:xfrm>
            <a:off x="457198" y="3674502"/>
            <a:ext cx="5562601" cy="2683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9F96FE-CDD2-4792-A8F6-D30FDC1F9832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B83157-E294-4E0B-B4A3-BD39DEA9EB0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650F38-77B9-474F-81F0-7038904F979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30D18C7-38F0-49B0-A360-F71CFD8373F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C64765-85AC-423A-8144-2270FC88C1D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5A0BF1C-D05F-4037-BA80-792DD005B5CF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1A3AA8-5D70-4AAD-BB4C-15C2D70630FE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DDB4BA-25A7-4FDC-990C-8FF42F0856B3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47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FD43B-20BA-422B-88EE-AD440DD6C2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유저는 하나의 캐릭터만 사용한다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캐릭터가 사망하면 진행한 정도를 경험치로 환산해 획득한다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일정 경험치에 도달하면 캐릭터의 레벨이 </a:t>
            </a:r>
            <a:r>
              <a:rPr lang="en-US" altLang="ko-KR" sz="1400" dirty="0"/>
              <a:t>1</a:t>
            </a:r>
            <a:r>
              <a:rPr lang="ko-KR" altLang="en-US" sz="1400" dirty="0"/>
              <a:t>상승한다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레벨 증가할 때 마다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포인트를 </a:t>
            </a:r>
            <a:r>
              <a:rPr lang="en-US" altLang="ko-KR" sz="1400" dirty="0"/>
              <a:t>1</a:t>
            </a:r>
            <a:r>
              <a:rPr lang="ko-KR" altLang="en-US" sz="1400" dirty="0"/>
              <a:t>획득한다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중 유저가 원하는 </a:t>
            </a:r>
            <a:r>
              <a:rPr lang="ko-KR" altLang="en-US" sz="1400" dirty="0" err="1"/>
              <a:t>스텟을</a:t>
            </a:r>
            <a:r>
              <a:rPr lang="ko-KR" altLang="en-US" sz="1400" dirty="0"/>
              <a:t> 선택해 강화가 가능하다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죽음의 페널티를 약화시켜 보다 오랜 시간 게임에 집중해서 플레이 할 수 있도록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사망하더라도 경험치를 지급함으로 계속해서 반복 플레이를 할 목적을 만든다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660197-0BDB-4D15-A89B-CC42B031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74AE44-A9BC-4EAC-95CD-6DF614AA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1502375" y="1405731"/>
            <a:ext cx="3472246" cy="19546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C72C7D-B02A-45C3-A427-21402F033B18}"/>
              </a:ext>
            </a:extLst>
          </p:cNvPr>
          <p:cNvSpPr/>
          <p:nvPr/>
        </p:nvSpPr>
        <p:spPr>
          <a:xfrm>
            <a:off x="1883377" y="2587925"/>
            <a:ext cx="1715219" cy="129396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경험치 바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0AB39-7CF3-4AF9-A82A-8C3A6F507364}"/>
              </a:ext>
            </a:extLst>
          </p:cNvPr>
          <p:cNvSpPr txBox="1"/>
          <p:nvPr/>
        </p:nvSpPr>
        <p:spPr>
          <a:xfrm>
            <a:off x="624251" y="3372971"/>
            <a:ext cx="5218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게임 종료 시 캐릭터가 획득하는 경험치를 가시적으로 표현함으로 성장하고 있음을 알려줌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78597F-6AB4-46C5-8F37-D298B5FA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0" y="381109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75AB4D-9C13-40FC-A576-FE520876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8" y="37549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B67F71C-5E56-4436-BE0B-98D58F8AD935}"/>
              </a:ext>
            </a:extLst>
          </p:cNvPr>
          <p:cNvSpPr/>
          <p:nvPr/>
        </p:nvSpPr>
        <p:spPr>
          <a:xfrm>
            <a:off x="2740986" y="4270075"/>
            <a:ext cx="1069012" cy="741872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BEE31-57DC-4322-8EDD-1AD0F56B00B8}"/>
              </a:ext>
            </a:extLst>
          </p:cNvPr>
          <p:cNvSpPr txBox="1"/>
          <p:nvPr/>
        </p:nvSpPr>
        <p:spPr>
          <a:xfrm>
            <a:off x="624251" y="5614579"/>
            <a:ext cx="416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캐릭터가 성장한 만큼 스킬 포인트를 보상으로 지급해 </a:t>
            </a:r>
            <a:br>
              <a:rPr lang="en-US" altLang="ko-KR" sz="1000" dirty="0"/>
            </a:br>
            <a:r>
              <a:rPr lang="ko-KR" altLang="en-US" sz="1000" dirty="0"/>
              <a:t>유저가 원하는 방향으로 캐릭터를 커스터마이즈 할 수 있는 기회를 </a:t>
            </a:r>
            <a:r>
              <a:rPr lang="ko-KR" altLang="en-US" sz="1000" dirty="0" err="1"/>
              <a:t>만듬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D4C44-830C-4841-B7AE-F95D0551C721}"/>
              </a:ext>
            </a:extLst>
          </p:cNvPr>
          <p:cNvSpPr/>
          <p:nvPr/>
        </p:nvSpPr>
        <p:spPr>
          <a:xfrm>
            <a:off x="457198" y="1365576"/>
            <a:ext cx="5562601" cy="225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0A2915-0F91-427E-B803-4BA66898C271}"/>
              </a:ext>
            </a:extLst>
          </p:cNvPr>
          <p:cNvSpPr/>
          <p:nvPr/>
        </p:nvSpPr>
        <p:spPr>
          <a:xfrm>
            <a:off x="457198" y="3637065"/>
            <a:ext cx="5562601" cy="2453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3DC62-51D0-4CA2-8088-8BB9E6B4A5E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E70C67-9FB2-42BC-9036-F7F8E65E0CB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38D767-86D2-45C0-BB36-CC4944069F0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871D81-EAAF-4643-94E1-0D4383F1050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DA1834-C186-412A-9B59-72FD23CE375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C3F5F85-361E-4715-AAE7-AB11DD89C8E7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C42251-B101-47AA-B2CD-00B874493046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7FE3-217C-4E6F-B404-1DF1F024B75B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50F53D-F3DF-490A-95D4-A27C06FD6BB1}"/>
              </a:ext>
            </a:extLst>
          </p:cNvPr>
          <p:cNvSpPr/>
          <p:nvPr/>
        </p:nvSpPr>
        <p:spPr>
          <a:xfrm>
            <a:off x="1716657" y="2432649"/>
            <a:ext cx="1992701" cy="414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9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E2268-ACFA-483E-BA9F-70E0DE8398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스텟</a:t>
            </a:r>
            <a:r>
              <a:rPr lang="en-US" altLang="ko-KR" sz="1400" dirty="0"/>
              <a:t>(</a:t>
            </a:r>
            <a:r>
              <a:rPr lang="ko-KR" altLang="en-US" sz="1400" dirty="0"/>
              <a:t>힘</a:t>
            </a:r>
            <a:r>
              <a:rPr lang="en-US" altLang="ko-KR" sz="1400" dirty="0"/>
              <a:t>, </a:t>
            </a:r>
            <a:r>
              <a:rPr lang="ko-KR" altLang="en-US" sz="1400" dirty="0"/>
              <a:t>체력</a:t>
            </a:r>
            <a:r>
              <a:rPr lang="en-US" altLang="ko-KR" sz="1400" dirty="0"/>
              <a:t>, </a:t>
            </a:r>
            <a:r>
              <a:rPr lang="ko-KR" altLang="en-US" sz="1400" dirty="0"/>
              <a:t>민첩</a:t>
            </a:r>
            <a:r>
              <a:rPr lang="en-US" altLang="ko-KR" sz="1400" dirty="0"/>
              <a:t>, </a:t>
            </a:r>
            <a:r>
              <a:rPr lang="ko-KR" altLang="en-US" sz="1400" dirty="0"/>
              <a:t>탐욕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포인트를 소비해 원하는 만큼 성장 시킬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스텟에</a:t>
            </a:r>
            <a:r>
              <a:rPr lang="ko-KR" altLang="en-US" sz="1400" dirty="0"/>
              <a:t> 투자한 포인트가 </a:t>
            </a:r>
            <a:r>
              <a:rPr lang="en-US" altLang="ko-KR" sz="1400" dirty="0"/>
              <a:t>5, 10, 20 </a:t>
            </a:r>
            <a:r>
              <a:rPr lang="ko-KR" altLang="en-US" sz="1400" dirty="0"/>
              <a:t>이 될 때 바다 해당 </a:t>
            </a:r>
            <a:r>
              <a:rPr lang="ko-KR" altLang="en-US" sz="1400" dirty="0" err="1"/>
              <a:t>스텟과</a:t>
            </a:r>
            <a:r>
              <a:rPr lang="ko-KR" altLang="en-US" sz="1400" dirty="0"/>
              <a:t> 연관된 효과를 획득하게 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스텟을</a:t>
            </a:r>
            <a:r>
              <a:rPr lang="ko-KR" altLang="en-US" sz="1400" dirty="0"/>
              <a:t> 통해 유저가 원하는 방식으로 플레이가 가능하도록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</a:t>
            </a:r>
            <a:r>
              <a:rPr lang="ko-KR" altLang="en-US" sz="1400" dirty="0"/>
              <a:t> 포인트를 투자했을 때 획득할 수 있는 효과들 직접적으로 표시 해줌으로 앞으로 플레이의 목표를 설정할 수 있도록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숙련도와 함께 캐릭터를 성장시켜 이전과 달리 매우 많은 성장을 했음을 가시적으로 표현함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2A8B13F-7DB9-46C7-AF75-7A95BB89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E58AF7F-9B6A-4089-A883-BAE41BEF5F9D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616432328"/>
              </p:ext>
            </p:extLst>
          </p:nvPr>
        </p:nvGraphicFramePr>
        <p:xfrm>
          <a:off x="2163331" y="4032911"/>
          <a:ext cx="37829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246">
                  <a:extLst>
                    <a:ext uri="{9D8B030D-6E8A-4147-A177-3AD203B41FA5}">
                      <a16:colId xmlns:a16="http://schemas.microsoft.com/office/drawing/2014/main" val="2188447884"/>
                    </a:ext>
                  </a:extLst>
                </a:gridCol>
                <a:gridCol w="3176730">
                  <a:extLst>
                    <a:ext uri="{9D8B030D-6E8A-4147-A177-3AD203B41FA5}">
                      <a16:colId xmlns:a16="http://schemas.microsoft.com/office/drawing/2014/main" val="837190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63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획득한 아이템의 공격력이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2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보스 몬스터에게 가해지는 데미지가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1.5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2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일정 체력 이하로 내려간 몬스터를 즉시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439903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91146D9-1CB5-4DC2-9A50-7BF676392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03" y="2407306"/>
            <a:ext cx="800828" cy="8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B48B9C-7A96-4AB1-B5CE-154B567E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70" y="2317098"/>
            <a:ext cx="1025642" cy="10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E87693-7CA7-4B39-A32D-BFA0DA35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73" y="1512677"/>
            <a:ext cx="897147" cy="8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C0084CE-D1CD-4CAD-AA08-F1F01BE1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19" y="1512678"/>
            <a:ext cx="897147" cy="8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CC1E35-1184-4253-89B3-16D8EE99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318" y="1562540"/>
            <a:ext cx="664444" cy="6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A340BAB-038D-4CED-8A7E-40F3A594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6" y="1577330"/>
            <a:ext cx="1563538" cy="15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22072-90F8-4EDD-99AD-684DC5B1B475}"/>
              </a:ext>
            </a:extLst>
          </p:cNvPr>
          <p:cNvSpPr txBox="1"/>
          <p:nvPr/>
        </p:nvSpPr>
        <p:spPr>
          <a:xfrm>
            <a:off x="888581" y="315812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스텟</a:t>
            </a:r>
            <a:r>
              <a:rPr lang="ko-KR" altLang="en-US" sz="1200" dirty="0"/>
              <a:t> 포인트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AB300-F67B-4BAD-8A33-CFBD5D9EA608}"/>
              </a:ext>
            </a:extLst>
          </p:cNvPr>
          <p:cNvSpPr txBox="1"/>
          <p:nvPr/>
        </p:nvSpPr>
        <p:spPr>
          <a:xfrm>
            <a:off x="3287062" y="226082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속도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7CDB1-E5A6-4A8E-8DEE-4D47BF259CEE}"/>
              </a:ext>
            </a:extLst>
          </p:cNvPr>
          <p:cNvSpPr txBox="1"/>
          <p:nvPr/>
        </p:nvSpPr>
        <p:spPr>
          <a:xfrm>
            <a:off x="4288939" y="229532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탐욕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15513-164A-4902-BD82-523EDE5CA745}"/>
              </a:ext>
            </a:extLst>
          </p:cNvPr>
          <p:cNvSpPr txBox="1"/>
          <p:nvPr/>
        </p:nvSpPr>
        <p:spPr>
          <a:xfrm>
            <a:off x="5164482" y="226082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시스템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B67C3-E334-413A-A0A6-C632A841DD07}"/>
              </a:ext>
            </a:extLst>
          </p:cNvPr>
          <p:cNvSpPr txBox="1"/>
          <p:nvPr/>
        </p:nvSpPr>
        <p:spPr>
          <a:xfrm>
            <a:off x="4956733" y="3244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힘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E79A2-98B6-4AA9-B2CE-E1F3A1B3313D}"/>
              </a:ext>
            </a:extLst>
          </p:cNvPr>
          <p:cNvSpPr txBox="1"/>
          <p:nvPr/>
        </p:nvSpPr>
        <p:spPr>
          <a:xfrm>
            <a:off x="3642608" y="32446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체력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0C42DD-A302-45BB-8744-6396E8C49E5A}"/>
              </a:ext>
            </a:extLst>
          </p:cNvPr>
          <p:cNvSpPr/>
          <p:nvPr/>
        </p:nvSpPr>
        <p:spPr>
          <a:xfrm>
            <a:off x="2228731" y="2029115"/>
            <a:ext cx="837722" cy="736705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E1EF717-D6E8-4166-B10B-0B20A9F71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5" y="4194226"/>
            <a:ext cx="965733" cy="9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E4294B-B2DE-448D-B13B-772DBCA66CB4}"/>
              </a:ext>
            </a:extLst>
          </p:cNvPr>
          <p:cNvSpPr txBox="1"/>
          <p:nvPr/>
        </p:nvSpPr>
        <p:spPr>
          <a:xfrm>
            <a:off x="1027316" y="5175270"/>
            <a:ext cx="40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힘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1DB428A-27AE-457B-8642-C40D66542F61}"/>
              </a:ext>
            </a:extLst>
          </p:cNvPr>
          <p:cNvSpPr/>
          <p:nvPr/>
        </p:nvSpPr>
        <p:spPr>
          <a:xfrm>
            <a:off x="1683504" y="4484705"/>
            <a:ext cx="437532" cy="384774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333AA-06CD-4AAA-95CF-FD92632A9659}"/>
              </a:ext>
            </a:extLst>
          </p:cNvPr>
          <p:cNvSpPr txBox="1"/>
          <p:nvPr/>
        </p:nvSpPr>
        <p:spPr>
          <a:xfrm>
            <a:off x="442327" y="3549354"/>
            <a:ext cx="568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획득한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포인트를 유저의 플레이 성향에 따라 자유롭게 </a:t>
            </a:r>
            <a:r>
              <a:rPr lang="ko-KR" altLang="en-US" sz="1200" dirty="0" err="1"/>
              <a:t>스텟을</a:t>
            </a:r>
            <a:r>
              <a:rPr lang="ko-KR" altLang="en-US" sz="1200" dirty="0"/>
              <a:t> 강화할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EFDB01-5C05-44BD-A824-2D771DED61CD}"/>
              </a:ext>
            </a:extLst>
          </p:cNvPr>
          <p:cNvSpPr txBox="1"/>
          <p:nvPr/>
        </p:nvSpPr>
        <p:spPr>
          <a:xfrm>
            <a:off x="451119" y="5553435"/>
            <a:ext cx="5615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일정 수치만큼 </a:t>
            </a:r>
            <a:r>
              <a:rPr lang="ko-KR" altLang="en-US" sz="1200" dirty="0" err="1"/>
              <a:t>스텟에</a:t>
            </a:r>
            <a:r>
              <a:rPr lang="ko-KR" altLang="en-US" sz="1200" dirty="0"/>
              <a:t> 포인트를 투자하게 되면 </a:t>
            </a:r>
            <a:r>
              <a:rPr lang="ko-KR" altLang="en-US" sz="1200" dirty="0" err="1"/>
              <a:t>스텟에</a:t>
            </a:r>
            <a:r>
              <a:rPr lang="ko-KR" altLang="en-US" sz="1200" dirty="0"/>
              <a:t> 해당하는 효과를 얻게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B732E5-589A-431C-BB1E-EFD95FA460C7}"/>
              </a:ext>
            </a:extLst>
          </p:cNvPr>
          <p:cNvSpPr/>
          <p:nvPr/>
        </p:nvSpPr>
        <p:spPr>
          <a:xfrm>
            <a:off x="457198" y="1365576"/>
            <a:ext cx="5562601" cy="2529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274DF8-1BB7-4206-9156-E5AAAB4B1DE1}"/>
              </a:ext>
            </a:extLst>
          </p:cNvPr>
          <p:cNvSpPr/>
          <p:nvPr/>
        </p:nvSpPr>
        <p:spPr>
          <a:xfrm>
            <a:off x="457198" y="3951267"/>
            <a:ext cx="5562601" cy="2127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DD2708-A54D-4DB7-BEB3-0C496923B14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E18115-2E8C-41BA-8242-32A55098401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C2993-F4CC-47ED-8EAB-C32B6AC5296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DFF354-A51D-4CD4-AB01-871E41CB35A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E37E0A-5383-4847-977E-A558BF1F42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67B1C9C-C82C-4A13-AFB3-3FC36A2431B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D8217B-67B4-464F-A935-902D411FE1A0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44D9ED-3479-4ED3-B0C4-89591940C41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44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0664E-688F-445E-9BFE-6885A307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방식 예상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BD2935-8E8D-4E39-AAE1-D9C4B5FF5A65}"/>
              </a:ext>
            </a:extLst>
          </p:cNvPr>
          <p:cNvGrpSpPr/>
          <p:nvPr/>
        </p:nvGrpSpPr>
        <p:grpSpPr>
          <a:xfrm>
            <a:off x="1480821" y="1308152"/>
            <a:ext cx="9263380" cy="5153560"/>
            <a:chOff x="-751840" y="66040"/>
            <a:chExt cx="13728701" cy="7637783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464332E1-98A2-4D10-A98A-55A5F0FA0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66040"/>
              <a:ext cx="2192020" cy="2509519"/>
              <a:chOff x="399570" y="859909"/>
              <a:chExt cx="2143845" cy="245261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9832C39-C224-4143-A755-4C490C6A9C4B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D7AF8FC-7B91-4221-AAEC-EED860E8F9B4}"/>
                  </a:ext>
                </a:extLst>
              </p:cNvPr>
              <p:cNvSpPr txBox="1"/>
              <p:nvPr/>
            </p:nvSpPr>
            <p:spPr>
              <a:xfrm>
                <a:off x="983351" y="859909"/>
                <a:ext cx="976284" cy="3677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latin typeface="+mn-lt"/>
                  </a:rPr>
                  <a:t>스킬</a:t>
                </a: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701C656-9B5A-4AF2-847C-A144E15B8D52}"/>
                  </a:ext>
                </a:extLst>
              </p:cNvPr>
              <p:cNvSpPr/>
              <p:nvPr/>
            </p:nvSpPr>
            <p:spPr>
              <a:xfrm>
                <a:off x="628114" y="1180139"/>
                <a:ext cx="635950" cy="6230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 err="1"/>
                  <a:t>대쉬</a:t>
                </a:r>
                <a:endParaRPr lang="ko-KR" altLang="en-US" sz="900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64A91EFC-E4C8-4F34-8E05-6EFDEFA832D4}"/>
                  </a:ext>
                </a:extLst>
              </p:cNvPr>
              <p:cNvSpPr/>
              <p:nvPr/>
            </p:nvSpPr>
            <p:spPr>
              <a:xfrm>
                <a:off x="1703763" y="1180139"/>
                <a:ext cx="635950" cy="6230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/>
                  <a:t>폭탄</a:t>
                </a:r>
              </a:p>
            </p:txBody>
          </p:sp>
          <p:grpSp>
            <p:nvGrpSpPr>
              <p:cNvPr id="50" name="그룹 13">
                <a:extLst>
                  <a:ext uri="{FF2B5EF4-FFF2-40B4-BE49-F238E27FC236}">
                    <a16:creationId xmlns:a16="http://schemas.microsoft.com/office/drawing/2014/main" id="{34DA88BC-4DDC-4BDE-91ED-2AB318D951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E12A392-B7DD-4282-A224-B97D7906E4C4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6D8BC09-092A-422D-9BA8-9FF7FFF40DD0}"/>
                    </a:ext>
                  </a:extLst>
                </p:cNvPr>
                <p:cNvSpPr txBox="1"/>
                <p:nvPr/>
              </p:nvSpPr>
              <p:spPr>
                <a:xfrm>
                  <a:off x="3296245" y="860558"/>
                  <a:ext cx="976284" cy="36778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latin typeface="+mn-lt"/>
                    </a:rPr>
                    <a:t>특수기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8A946FB-655F-418F-B89A-60D77D45C17B}"/>
                    </a:ext>
                  </a:extLst>
                </p:cNvPr>
                <p:cNvSpPr/>
                <p:nvPr/>
              </p:nvSpPr>
              <p:spPr>
                <a:xfrm>
                  <a:off x="3104964" y="1359521"/>
                  <a:ext cx="1391140" cy="439384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 err="1"/>
                    <a:t>시간역행</a:t>
                  </a:r>
                  <a:endParaRPr lang="ko-KR" altLang="en-US" sz="1050" dirty="0"/>
                </a:p>
              </p:txBody>
            </p:sp>
          </p:grpSp>
        </p:grpSp>
        <p:grpSp>
          <p:nvGrpSpPr>
            <p:cNvPr id="6" name="그룹 17">
              <a:extLst>
                <a:ext uri="{FF2B5EF4-FFF2-40B4-BE49-F238E27FC236}">
                  <a16:creationId xmlns:a16="http://schemas.microsoft.com/office/drawing/2014/main" id="{2283DA06-8E8D-499B-B016-55E3175908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1" y="91441"/>
              <a:ext cx="4292599" cy="2491741"/>
              <a:chOff x="2892665" y="1044575"/>
              <a:chExt cx="3333173" cy="1933517"/>
            </a:xfrm>
          </p:grpSpPr>
          <p:pic>
            <p:nvPicPr>
              <p:cNvPr id="39" name="그림 18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54A69CAB-EDB9-4C95-A6D5-037EEE372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2665" y="1044575"/>
                <a:ext cx="3333173" cy="1933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화살표: 왼쪽 39">
                <a:extLst>
                  <a:ext uri="{FF2B5EF4-FFF2-40B4-BE49-F238E27FC236}">
                    <a16:creationId xmlns:a16="http://schemas.microsoft.com/office/drawing/2014/main" id="{DD56A3B0-9431-430B-8EF9-F67ECDB3B298}"/>
                  </a:ext>
                </a:extLst>
              </p:cNvPr>
              <p:cNvSpPr/>
              <p:nvPr/>
            </p:nvSpPr>
            <p:spPr>
              <a:xfrm>
                <a:off x="4316660" y="1752152"/>
                <a:ext cx="640995" cy="289731"/>
              </a:xfrm>
              <a:prstGeom prst="leftArrow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err="1">
                    <a:solidFill>
                      <a:schemeClr val="tx1"/>
                    </a:solidFill>
                  </a:rPr>
                  <a:t>대쉬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그림 20">
                <a:extLst>
                  <a:ext uri="{FF2B5EF4-FFF2-40B4-BE49-F238E27FC236}">
                    <a16:creationId xmlns:a16="http://schemas.microsoft.com/office/drawing/2014/main" id="{C9D2D044-805A-4538-9DAB-1900526CF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989" y="1444888"/>
                <a:ext cx="473578" cy="807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&quot;허용 안 됨&quot; 기호 41">
                <a:extLst>
                  <a:ext uri="{FF2B5EF4-FFF2-40B4-BE49-F238E27FC236}">
                    <a16:creationId xmlns:a16="http://schemas.microsoft.com/office/drawing/2014/main" id="{810F1B89-0410-42CC-B81A-B5170BC79280}"/>
                  </a:ext>
                </a:extLst>
              </p:cNvPr>
              <p:cNvSpPr/>
              <p:nvPr/>
            </p:nvSpPr>
            <p:spPr>
              <a:xfrm>
                <a:off x="3872895" y="1799455"/>
                <a:ext cx="238647" cy="236516"/>
              </a:xfrm>
              <a:prstGeom prst="noSmoking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22">
                <a:extLst>
                  <a:ext uri="{FF2B5EF4-FFF2-40B4-BE49-F238E27FC236}">
                    <a16:creationId xmlns:a16="http://schemas.microsoft.com/office/drawing/2014/main" id="{6F80740B-4793-41E5-83EE-BD39B50644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3263" y="1220104"/>
                <a:ext cx="834483" cy="247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800">
                    <a:latin typeface="맑은 고딕" panose="020B0503020000020004" pitchFamily="50" charset="-127"/>
                  </a:rPr>
                  <a:t>폭탄 설치</a:t>
                </a:r>
              </a:p>
            </p:txBody>
          </p:sp>
          <p:sp>
            <p:nvSpPr>
              <p:cNvPr id="44" name="화살표: 위로 구부러짐 43">
                <a:extLst>
                  <a:ext uri="{FF2B5EF4-FFF2-40B4-BE49-F238E27FC236}">
                    <a16:creationId xmlns:a16="http://schemas.microsoft.com/office/drawing/2014/main" id="{609F1BDF-4B9C-475F-85AF-B76C7A87173D}"/>
                  </a:ext>
                </a:extLst>
              </p:cNvPr>
              <p:cNvSpPr/>
              <p:nvPr/>
            </p:nvSpPr>
            <p:spPr>
              <a:xfrm>
                <a:off x="4010955" y="2104954"/>
                <a:ext cx="1252405" cy="289732"/>
              </a:xfrm>
              <a:prstGeom prst="curvedUpArrow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24">
                <a:extLst>
                  <a:ext uri="{FF2B5EF4-FFF2-40B4-BE49-F238E27FC236}">
                    <a16:creationId xmlns:a16="http://schemas.microsoft.com/office/drawing/2014/main" id="{7542C849-F2D7-4CA4-A2EC-680DAF71AA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6129" y="2473267"/>
                <a:ext cx="834483" cy="247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800">
                    <a:latin typeface="맑은 고딕" panose="020B0503020000020004" pitchFamily="50" charset="-127"/>
                  </a:rPr>
                  <a:t>시간 역행</a:t>
                </a:r>
              </a:p>
            </p:txBody>
          </p:sp>
        </p:grpSp>
        <p:grpSp>
          <p:nvGrpSpPr>
            <p:cNvPr id="7" name="그룹 25">
              <a:extLst>
                <a:ext uri="{FF2B5EF4-FFF2-40B4-BE49-F238E27FC236}">
                  <a16:creationId xmlns:a16="http://schemas.microsoft.com/office/drawing/2014/main" id="{29445261-0D53-49CD-AF40-6126F31FFF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2621280"/>
              <a:ext cx="2192020" cy="2509519"/>
              <a:chOff x="324866" y="2589000"/>
              <a:chExt cx="1436783" cy="1643716"/>
            </a:xfrm>
          </p:grpSpPr>
          <p:grpSp>
            <p:nvGrpSpPr>
              <p:cNvPr id="30" name="그룹 26">
                <a:extLst>
                  <a:ext uri="{FF2B5EF4-FFF2-40B4-BE49-F238E27FC236}">
                    <a16:creationId xmlns:a16="http://schemas.microsoft.com/office/drawing/2014/main" id="{EE153F0A-06CE-4550-8594-A081C8C55B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4866" y="2589000"/>
                <a:ext cx="1436783" cy="1643716"/>
                <a:chOff x="399570" y="859909"/>
                <a:chExt cx="2143845" cy="2452612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9B1772CD-83CF-4C72-A5D6-0D637A8669CE}"/>
                    </a:ext>
                  </a:extLst>
                </p:cNvPr>
                <p:cNvSpPr/>
                <p:nvPr/>
              </p:nvSpPr>
              <p:spPr>
                <a:xfrm>
                  <a:off x="399570" y="1006371"/>
                  <a:ext cx="2143845" cy="105998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6AB79F-ADDD-4232-AB65-011788FAA5B7}"/>
                    </a:ext>
                  </a:extLst>
                </p:cNvPr>
                <p:cNvSpPr txBox="1"/>
                <p:nvPr/>
              </p:nvSpPr>
              <p:spPr>
                <a:xfrm>
                  <a:off x="983351" y="859909"/>
                  <a:ext cx="976284" cy="35663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latin typeface="+mn-lt"/>
                    </a:rPr>
                    <a:t>특수 탄</a:t>
                  </a:r>
                  <a:endParaRPr lang="ko-KR" altLang="en-US" sz="1050" dirty="0">
                    <a:latin typeface="+mn-lt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562D4A4-05A3-43AF-9711-CC38D8E84301}"/>
                    </a:ext>
                  </a:extLst>
                </p:cNvPr>
                <p:cNvSpPr/>
                <p:nvPr/>
              </p:nvSpPr>
              <p:spPr>
                <a:xfrm>
                  <a:off x="759775" y="1306741"/>
                  <a:ext cx="1423435" cy="62308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 err="1"/>
                    <a:t>가속탄</a:t>
                  </a:r>
                  <a:endParaRPr lang="ko-KR" altLang="en-US" sz="300" dirty="0"/>
                </a:p>
              </p:txBody>
            </p:sp>
            <p:grpSp>
              <p:nvGrpSpPr>
                <p:cNvPr id="35" name="그룹 31">
                  <a:extLst>
                    <a:ext uri="{FF2B5EF4-FFF2-40B4-BE49-F238E27FC236}">
                      <a16:creationId xmlns:a16="http://schemas.microsoft.com/office/drawing/2014/main" id="{7540DAF4-1AC5-43E7-9BAF-87BBCBDEC2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9570" y="2106074"/>
                  <a:ext cx="2143845" cy="1206447"/>
                  <a:chOff x="2712464" y="860558"/>
                  <a:chExt cx="2143845" cy="1206447"/>
                </a:xfrm>
              </p:grpSpPr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id="{0BBAB813-1956-4ED7-A8F3-2E2E8EA6FB33}"/>
                      </a:ext>
                    </a:extLst>
                  </p:cNvPr>
                  <p:cNvSpPr/>
                  <p:nvPr/>
                </p:nvSpPr>
                <p:spPr>
                  <a:xfrm>
                    <a:off x="2712464" y="1007020"/>
                    <a:ext cx="2143845" cy="105998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 sz="1050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509C86E-B337-4F4E-B2DF-50F4D3CE05DE}"/>
                      </a:ext>
                    </a:extLst>
                  </p:cNvPr>
                  <p:cNvSpPr txBox="1"/>
                  <p:nvPr/>
                </p:nvSpPr>
                <p:spPr>
                  <a:xfrm>
                    <a:off x="3296245" y="860558"/>
                    <a:ext cx="976284" cy="36778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>
                    <a:sp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1050" dirty="0">
                        <a:latin typeface="+mn-lt"/>
                      </a:rPr>
                      <a:t>능력치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8BE974B-223C-40A5-A047-908AF1F34CCC}"/>
                      </a:ext>
                    </a:extLst>
                  </p:cNvPr>
                  <p:cNvSpPr txBox="1"/>
                  <p:nvPr/>
                </p:nvSpPr>
                <p:spPr>
                  <a:xfrm>
                    <a:off x="3040374" y="1287531"/>
                    <a:ext cx="976281" cy="60182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>
                    <a:spAutoFit/>
                  </a:bodyPr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1050">
                        <a:latin typeface="+mn-lt"/>
                      </a:rPr>
                      <a:t>이동 속도</a:t>
                    </a:r>
                    <a:endParaRPr lang="ko-KR" altLang="en-US" sz="1050" dirty="0">
                      <a:latin typeface="+mn-lt"/>
                    </a:endParaRPr>
                  </a:p>
                </p:txBody>
              </p:sp>
            </p:grpSp>
          </p:grpSp>
          <p:sp>
            <p:nvSpPr>
              <p:cNvPr id="31" name="화살표: 위쪽 30">
                <a:extLst>
                  <a:ext uri="{FF2B5EF4-FFF2-40B4-BE49-F238E27FC236}">
                    <a16:creationId xmlns:a16="http://schemas.microsoft.com/office/drawing/2014/main" id="{EFD9DF46-5CCD-4CF7-B8B5-1D94C9663121}"/>
                  </a:ext>
                </a:extLst>
              </p:cNvPr>
              <p:cNvSpPr/>
              <p:nvPr/>
            </p:nvSpPr>
            <p:spPr>
              <a:xfrm>
                <a:off x="1198923" y="3700338"/>
                <a:ext cx="171482" cy="38763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00"/>
              </a:p>
            </p:txBody>
          </p:sp>
        </p:grpSp>
        <p:grpSp>
          <p:nvGrpSpPr>
            <p:cNvPr id="8" name="그룹 35">
              <a:extLst>
                <a:ext uri="{FF2B5EF4-FFF2-40B4-BE49-F238E27FC236}">
                  <a16:creationId xmlns:a16="http://schemas.microsoft.com/office/drawing/2014/main" id="{BD83DE08-3BC2-44E8-91EB-BF6177503D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2" y="2692400"/>
              <a:ext cx="4203701" cy="2438400"/>
              <a:chOff x="1920522" y="2580050"/>
              <a:chExt cx="2899021" cy="1681673"/>
            </a:xfrm>
          </p:grpSpPr>
          <p:pic>
            <p:nvPicPr>
              <p:cNvPr id="25" name="그림 36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70205589-4A63-4C4B-8876-88707A8FC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522" y="2580050"/>
                <a:ext cx="2899021" cy="168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화살표: 왼쪽 25">
                <a:extLst>
                  <a:ext uri="{FF2B5EF4-FFF2-40B4-BE49-F238E27FC236}">
                    <a16:creationId xmlns:a16="http://schemas.microsoft.com/office/drawing/2014/main" id="{E0761188-7BD4-482B-A85A-63242A92CF51}"/>
                  </a:ext>
                </a:extLst>
              </p:cNvPr>
              <p:cNvSpPr/>
              <p:nvPr/>
            </p:nvSpPr>
            <p:spPr>
              <a:xfrm>
                <a:off x="3158956" y="2989958"/>
                <a:ext cx="558783" cy="662159"/>
              </a:xfrm>
              <a:prstGeom prst="leftArrow">
                <a:avLst>
                  <a:gd name="adj1" fmla="val 50000"/>
                  <a:gd name="adj2" fmla="val 33493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500" dirty="0">
                    <a:solidFill>
                      <a:schemeClr val="tx1"/>
                    </a:solidFill>
                  </a:rPr>
                  <a:t>원거리 공격</a:t>
                </a:r>
              </a:p>
            </p:txBody>
          </p:sp>
          <p:pic>
            <p:nvPicPr>
              <p:cNvPr id="27" name="그림 38">
                <a:extLst>
                  <a:ext uri="{FF2B5EF4-FFF2-40B4-BE49-F238E27FC236}">
                    <a16:creationId xmlns:a16="http://schemas.microsoft.com/office/drawing/2014/main" id="{56EFB78A-E789-41BA-9154-6A5919B60F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7896" y="2928222"/>
                <a:ext cx="411894" cy="702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화살표: 줄무늬가 있는 오른쪽 27">
                <a:extLst>
                  <a:ext uri="{FF2B5EF4-FFF2-40B4-BE49-F238E27FC236}">
                    <a16:creationId xmlns:a16="http://schemas.microsoft.com/office/drawing/2014/main" id="{A094CAD2-6473-4A08-A92A-E5E74EF9C26E}"/>
                  </a:ext>
                </a:extLst>
              </p:cNvPr>
              <p:cNvSpPr/>
              <p:nvPr/>
            </p:nvSpPr>
            <p:spPr>
              <a:xfrm>
                <a:off x="4110114" y="3165132"/>
                <a:ext cx="462442" cy="234734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500" dirty="0"/>
                  <a:t>이동</a:t>
                </a:r>
              </a:p>
            </p:txBody>
          </p:sp>
          <p:sp>
            <p:nvSpPr>
              <p:cNvPr id="29" name="TextBox 40">
                <a:extLst>
                  <a:ext uri="{FF2B5EF4-FFF2-40B4-BE49-F238E27FC236}">
                    <a16:creationId xmlns:a16="http://schemas.microsoft.com/office/drawing/2014/main" id="{B82CCA54-38A6-439E-BCC4-A97A0A5633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5495" y="2828331"/>
                <a:ext cx="572717" cy="251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ko-KR" altLang="en-US" sz="500">
                    <a:latin typeface="맑은 고딕" panose="020B0503020000020004" pitchFamily="50" charset="-127"/>
                  </a:rPr>
                  <a:t>이동 속도 상승</a:t>
                </a:r>
              </a:p>
            </p:txBody>
          </p:sp>
        </p:grpSp>
        <p:grpSp>
          <p:nvGrpSpPr>
            <p:cNvPr id="9" name="그룹 42">
              <a:extLst>
                <a:ext uri="{FF2B5EF4-FFF2-40B4-BE49-F238E27FC236}">
                  <a16:creationId xmlns:a16="http://schemas.microsoft.com/office/drawing/2014/main" id="{FB783D00-7020-4EA7-A17B-8E16B9E8E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8498" y="5120640"/>
              <a:ext cx="2192020" cy="2509521"/>
              <a:chOff x="399570" y="859909"/>
              <a:chExt cx="2143845" cy="245261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36A71D-D97F-40EA-9BAA-75DA1BF1D0D5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C4C0E9-6E73-49C4-97E0-A34821B171FB}"/>
                  </a:ext>
                </a:extLst>
              </p:cNvPr>
              <p:cNvSpPr txBox="1"/>
              <p:nvPr/>
            </p:nvSpPr>
            <p:spPr>
              <a:xfrm>
                <a:off x="983351" y="859909"/>
                <a:ext cx="976284" cy="3566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룸 배치</a:t>
                </a:r>
                <a:endParaRPr lang="ko-KR" altLang="en-US" sz="1050" dirty="0">
                  <a:latin typeface="+mn-lt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A34BEAFD-099E-4288-A86E-36B9F199F06E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/>
                  <a:t>화약통</a:t>
                </a:r>
                <a:endParaRPr lang="ko-KR" altLang="en-US" sz="1000" dirty="0"/>
              </a:p>
            </p:txBody>
          </p:sp>
          <p:grpSp>
            <p:nvGrpSpPr>
              <p:cNvPr id="21" name="그룹 46">
                <a:extLst>
                  <a:ext uri="{FF2B5EF4-FFF2-40B4-BE49-F238E27FC236}">
                    <a16:creationId xmlns:a16="http://schemas.microsoft.com/office/drawing/2014/main" id="{27F37C22-5921-4C7F-9741-07D8063551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843D1607-7F06-48F5-91C6-297D45F62463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5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77B2D3-A8F9-4F5E-8766-2B9028FECEAC}"/>
                    </a:ext>
                  </a:extLst>
                </p:cNvPr>
                <p:cNvSpPr txBox="1"/>
                <p:nvPr/>
              </p:nvSpPr>
              <p:spPr>
                <a:xfrm>
                  <a:off x="3296245" y="860558"/>
                  <a:ext cx="976284" cy="31205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latin typeface="+mn-lt"/>
                    </a:rPr>
                    <a:t>유저 경험</a:t>
                  </a:r>
                  <a:endParaRPr lang="ko-KR" altLang="en-US" sz="1050" dirty="0">
                    <a:latin typeface="+mn-lt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30FA30D-0057-4104-958F-522463000DD5}"/>
                    </a:ext>
                  </a:extLst>
                </p:cNvPr>
                <p:cNvSpPr txBox="1"/>
                <p:nvPr/>
              </p:nvSpPr>
              <p:spPr>
                <a:xfrm>
                  <a:off x="2941009" y="1250522"/>
                  <a:ext cx="1711598" cy="6018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latin typeface="+mn-lt"/>
                    </a:rPr>
                    <a:t>화약통을 건드리면 터진다</a:t>
                  </a:r>
                </a:p>
              </p:txBody>
            </p:sp>
          </p:grpSp>
        </p:grpSp>
        <p:grpSp>
          <p:nvGrpSpPr>
            <p:cNvPr id="10" name="그룹 50">
              <a:extLst>
                <a:ext uri="{FF2B5EF4-FFF2-40B4-BE49-F238E27FC236}">
                  <a16:creationId xmlns:a16="http://schemas.microsoft.com/office/drawing/2014/main" id="{21A3ACB1-C828-4A5A-8A25-CA45981EF9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4202" y="5234942"/>
              <a:ext cx="4203701" cy="2438400"/>
              <a:chOff x="1920522" y="4261723"/>
              <a:chExt cx="2899021" cy="1681673"/>
            </a:xfrm>
          </p:grpSpPr>
          <p:pic>
            <p:nvPicPr>
              <p:cNvPr id="15" name="그림 51" descr="건물, 회로, 하얀색, 컴퓨터이(가) 표시된 사진&#10;&#10;자동 생성된 설명">
                <a:extLst>
                  <a:ext uri="{FF2B5EF4-FFF2-40B4-BE49-F238E27FC236}">
                    <a16:creationId xmlns:a16="http://schemas.microsoft.com/office/drawing/2014/main" id="{CC3A8988-6563-4535-AFC5-6A8405C2D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522" y="4261723"/>
                <a:ext cx="2899021" cy="1681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화살표: 왼쪽 15">
                <a:extLst>
                  <a:ext uri="{FF2B5EF4-FFF2-40B4-BE49-F238E27FC236}">
                    <a16:creationId xmlns:a16="http://schemas.microsoft.com/office/drawing/2014/main" id="{93949DA5-BE0C-4318-B241-6D466335E035}"/>
                  </a:ext>
                </a:extLst>
              </p:cNvPr>
              <p:cNvSpPr/>
              <p:nvPr/>
            </p:nvSpPr>
            <p:spPr>
              <a:xfrm rot="1449108">
                <a:off x="3236030" y="4536746"/>
                <a:ext cx="558783" cy="662159"/>
              </a:xfrm>
              <a:prstGeom prst="leftArrow">
                <a:avLst>
                  <a:gd name="adj1" fmla="val 50000"/>
                  <a:gd name="adj2" fmla="val 33493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600" dirty="0">
                    <a:solidFill>
                      <a:schemeClr val="tx1"/>
                    </a:solidFill>
                  </a:rPr>
                  <a:t>원거리 공격</a:t>
                </a:r>
              </a:p>
            </p:txBody>
          </p:sp>
          <p:pic>
            <p:nvPicPr>
              <p:cNvPr id="17" name="그림 53">
                <a:extLst>
                  <a:ext uri="{FF2B5EF4-FFF2-40B4-BE49-F238E27FC236}">
                    <a16:creationId xmlns:a16="http://schemas.microsoft.com/office/drawing/2014/main" id="{696B7A9C-4653-4A48-96DB-068437F7A8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7896" y="4609895"/>
                <a:ext cx="411894" cy="702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24CDE9-1F79-47BF-9F5B-DBDA9F634994}"/>
                </a:ext>
              </a:extLst>
            </p:cNvPr>
            <p:cNvSpPr/>
            <p:nvPr/>
          </p:nvSpPr>
          <p:spPr>
            <a:xfrm>
              <a:off x="-751840" y="9398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DE066A-D517-4368-9808-2D7011ADCDC7}"/>
                </a:ext>
              </a:extLst>
            </p:cNvPr>
            <p:cNvSpPr/>
            <p:nvPr/>
          </p:nvSpPr>
          <p:spPr>
            <a:xfrm>
              <a:off x="-751840" y="265176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C8F7CCD-C94F-44F6-98CE-818649B27A37}"/>
                </a:ext>
              </a:extLst>
            </p:cNvPr>
            <p:cNvSpPr/>
            <p:nvPr/>
          </p:nvSpPr>
          <p:spPr>
            <a:xfrm>
              <a:off x="-751840" y="5168903"/>
              <a:ext cx="13728701" cy="253492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20E95AB-2DCB-4DC5-AD21-9CCEE5D5C52B}"/>
                </a:ext>
              </a:extLst>
            </p:cNvPr>
            <p:cNvSpPr/>
            <p:nvPr/>
          </p:nvSpPr>
          <p:spPr>
            <a:xfrm>
              <a:off x="3253742" y="5554980"/>
              <a:ext cx="355600" cy="7696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화약</a:t>
              </a:r>
            </a:p>
          </p:txBody>
        </p:sp>
      </p:grpSp>
      <p:graphicFrame>
        <p:nvGraphicFramePr>
          <p:cNvPr id="54" name="표 17">
            <a:extLst>
              <a:ext uri="{FF2B5EF4-FFF2-40B4-BE49-F238E27FC236}">
                <a16:creationId xmlns:a16="http://schemas.microsoft.com/office/drawing/2014/main" id="{8758A5F4-4809-4EEF-A97C-B94F29F1A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61564"/>
              </p:ext>
            </p:extLst>
          </p:nvPr>
        </p:nvGraphicFramePr>
        <p:xfrm>
          <a:off x="6225337" y="1409270"/>
          <a:ext cx="4449850" cy="15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6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7112" marR="97112" marT="48530" marB="48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62D4F2B3-F184-4493-BBEA-7E8166A8A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418671"/>
              </p:ext>
            </p:extLst>
          </p:nvPr>
        </p:nvGraphicFramePr>
        <p:xfrm>
          <a:off x="6225337" y="3294343"/>
          <a:ext cx="4449850" cy="1258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43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3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03404" marR="103404" marT="51711" marB="517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04E414C-914B-4E73-A294-FCEA11FDF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57706"/>
              </p:ext>
            </p:extLst>
          </p:nvPr>
        </p:nvGraphicFramePr>
        <p:xfrm>
          <a:off x="6225337" y="4901596"/>
          <a:ext cx="4449850" cy="14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4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506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47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03404" marR="103404" marT="51675" marB="516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BCEEB370-28E4-40D9-A4A1-420FF0BEC0E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48730-033D-4B34-BBAF-967D6032E3A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18BA32-D591-45DF-BA2B-861AC430161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AA75FB-AA21-4CDE-87F4-616A09CB591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CDCE16-36B2-43C7-9834-DD21015C845A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1F30275-3E0F-4ABF-A25D-5E9115893D91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EE60C59-B437-4F23-B2DF-43742D2CE22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7D056C-129D-43D3-8E42-68A6F5BBA11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7496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D6A7C-159A-46BE-829E-308D3988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순서 플로우 차트</a:t>
            </a:r>
          </a:p>
        </p:txBody>
      </p:sp>
      <p:grpSp>
        <p:nvGrpSpPr>
          <p:cNvPr id="4" name="그룹 7">
            <a:extLst>
              <a:ext uri="{FF2B5EF4-FFF2-40B4-BE49-F238E27FC236}">
                <a16:creationId xmlns:a16="http://schemas.microsoft.com/office/drawing/2014/main" id="{4CB2AD3E-5227-4189-9B5F-2EFBFD395B30}"/>
              </a:ext>
            </a:extLst>
          </p:cNvPr>
          <p:cNvGrpSpPr>
            <a:grpSpLocks/>
          </p:cNvGrpSpPr>
          <p:nvPr/>
        </p:nvGrpSpPr>
        <p:grpSpPr bwMode="auto">
          <a:xfrm>
            <a:off x="642069" y="1422053"/>
            <a:ext cx="4362521" cy="5005249"/>
            <a:chOff x="292100" y="985837"/>
            <a:chExt cx="4279900" cy="4911112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1A8A16F4-8A09-444A-9F48-54FC4D7F19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9" name="내용 개체 틀 79">
                <a:extLst>
                  <a:ext uri="{FF2B5EF4-FFF2-40B4-BE49-F238E27FC236}">
                    <a16:creationId xmlns:a16="http://schemas.microsoft.com/office/drawing/2014/main" id="{D685778F-5B20-45F7-BEF3-9AB3F4754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24A55906-1BA1-4B6D-8F83-654E15EFB7CE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4">
                <a:extLst>
                  <a:ext uri="{FF2B5EF4-FFF2-40B4-BE49-F238E27FC236}">
                    <a16:creationId xmlns:a16="http://schemas.microsoft.com/office/drawing/2014/main" id="{EA77B5D6-37DC-4800-BBEB-A3532617F2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432791" cy="241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000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471CAA-1D2A-4B22-8D5B-65B728535406}"/>
                </a:ext>
              </a:extLst>
            </p:cNvPr>
            <p:cNvSpPr txBox="1"/>
            <p:nvPr/>
          </p:nvSpPr>
          <p:spPr>
            <a:xfrm>
              <a:off x="292100" y="5655359"/>
              <a:ext cx="2305811" cy="241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2) </a:t>
              </a:r>
              <a:r>
                <a:rPr lang="ko-KR" altLang="en-US" sz="1000" dirty="0">
                  <a:latin typeface="+mn-lt"/>
                </a:rPr>
                <a:t>축적된 제화 </a:t>
              </a:r>
              <a:r>
                <a:rPr lang="en-US" altLang="ko-KR" sz="1000" dirty="0">
                  <a:latin typeface="+mn-lt"/>
                </a:rPr>
                <a:t>+ </a:t>
              </a:r>
              <a:r>
                <a:rPr lang="ko-KR" altLang="en-US" sz="100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FD5FB8-508A-4C4E-86C9-67851F80FC3C}"/>
                </a:ext>
              </a:extLst>
            </p:cNvPr>
            <p:cNvSpPr txBox="1"/>
            <p:nvPr/>
          </p:nvSpPr>
          <p:spPr>
            <a:xfrm>
              <a:off x="292100" y="5401322"/>
              <a:ext cx="2486664" cy="2415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dirty="0">
                  <a:latin typeface="+mn-lt"/>
                </a:rPr>
                <a:t>1) </a:t>
              </a:r>
              <a:r>
                <a:rPr lang="ko-KR" altLang="en-US" sz="1000" dirty="0">
                  <a:latin typeface="+mn-lt"/>
                </a:rPr>
                <a:t>축적된 재화 </a:t>
              </a:r>
              <a:r>
                <a:rPr lang="en-US" altLang="ko-KR" sz="1000" dirty="0">
                  <a:latin typeface="+mn-lt"/>
                </a:rPr>
                <a:t>/ (</a:t>
              </a:r>
              <a:r>
                <a:rPr lang="ko-KR" altLang="en-US" sz="1000" dirty="0">
                  <a:latin typeface="+mn-lt"/>
                </a:rPr>
                <a:t>전체 룸 개수 </a:t>
              </a:r>
              <a:r>
                <a:rPr lang="en-US" altLang="ko-KR" sz="1000" dirty="0">
                  <a:latin typeface="+mn-lt"/>
                </a:rPr>
                <a:t>– </a:t>
              </a:r>
              <a:r>
                <a:rPr lang="ko-KR" altLang="en-US" sz="1000" dirty="0">
                  <a:latin typeface="+mn-lt"/>
                </a:rPr>
                <a:t>클리어 룸</a:t>
              </a:r>
              <a:r>
                <a:rPr lang="en-US" altLang="ko-KR" sz="1000" dirty="0">
                  <a:latin typeface="+mn-lt"/>
                </a:rPr>
                <a:t>)</a:t>
              </a:r>
              <a:endParaRPr lang="ko-KR" altLang="en-US" sz="1000" dirty="0">
                <a:latin typeface="+mn-lt"/>
              </a:endParaRP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8F70EB01-D1C2-4F06-86EB-08C9901CB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296174" cy="256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050" dirty="0">
                  <a:latin typeface="맑은 고딕" panose="020B0503020000020004" pitchFamily="50" charset="-127"/>
                </a:rPr>
                <a:t>휘발 성 </a:t>
              </a:r>
              <a:r>
                <a:rPr lang="ko-KR" altLang="en-US" sz="1050" dirty="0" err="1">
                  <a:latin typeface="맑은 고딕" panose="020B0503020000020004" pitchFamily="50" charset="-127"/>
                </a:rPr>
                <a:t>스텟</a:t>
              </a:r>
              <a:r>
                <a:rPr lang="ko-KR" altLang="en-US" sz="1050" dirty="0">
                  <a:latin typeface="맑은 고딕" panose="020B0503020000020004" pitchFamily="50" charset="-127"/>
                </a:rPr>
                <a:t> 소멸</a:t>
              </a:r>
              <a:endParaRPr lang="ko-KR" altLang="en-US" sz="1000" dirty="0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2" name="표 17">
            <a:extLst>
              <a:ext uri="{FF2B5EF4-FFF2-40B4-BE49-F238E27FC236}">
                <a16:creationId xmlns:a16="http://schemas.microsoft.com/office/drawing/2014/main" id="{7C347F26-1F1A-491D-8E8B-BF53EE714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35659"/>
              </p:ext>
            </p:extLst>
          </p:nvPr>
        </p:nvGraphicFramePr>
        <p:xfrm>
          <a:off x="5313872" y="1248004"/>
          <a:ext cx="6236059" cy="536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52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746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822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313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08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5E1DAA-2FA6-4DF7-BF8A-0B54E1439BA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D42E2F-82FA-45A5-8BDE-798CB9B9909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BA3101-A802-44B0-BF30-05401322001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9F13A8-8F20-4A49-83D9-BB7EC81EC1C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F1B17A-0CAD-4F26-B738-E9684F313D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52422C9-B8E3-42D3-A9FA-1750B648EBF7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50A4D8-4CB3-4CB4-8A73-98AC3292A3C3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14D01C-3871-4EF0-965B-00A7363C4BD5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695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62918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D0DD34-F360-4005-A510-5D80E1C6A3A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CE2F6-0CCF-4960-A340-1D8B5759B74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7EA161-6C82-4D39-9460-48EBB2F2996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2F011B-32D8-4037-94F9-C7920798162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F81E9-C9D1-4F8A-BD6D-94494D352F4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16ED9C-17C0-427C-A2FA-B49572B3BE5E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2AEB73-CE20-4AE1-808D-3DA3447BAC5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074985-569F-4843-8A65-352045418816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2CB95E-C697-40C9-9098-3E0EE4449A6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5205C8A-0FCC-4A43-8790-E4FF4F13CFD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091EF1-95D4-4B9C-815B-AC4D39A9CEC4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443B66-E092-470A-A2A1-8132641F0E61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22555"/>
              </p:ext>
            </p:extLst>
          </p:nvPr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28" name="표 8">
            <a:extLst>
              <a:ext uri="{FF2B5EF4-FFF2-40B4-BE49-F238E27FC236}">
                <a16:creationId xmlns:a16="http://schemas.microsoft.com/office/drawing/2014/main" id="{356B6325-2EA6-4145-894A-AEF45367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42312"/>
              </p:ext>
            </p:extLst>
          </p:nvPr>
        </p:nvGraphicFramePr>
        <p:xfrm>
          <a:off x="6096001" y="1421693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01465"/>
              </p:ext>
            </p:extLst>
          </p:nvPr>
        </p:nvGraphicFramePr>
        <p:xfrm>
          <a:off x="520511" y="1402586"/>
          <a:ext cx="11150977" cy="259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3788152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요소의 이동 경로를 파악해 미리 회피 하거나 이동 기술을 활용해 회피한다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대상의 움직임을 정지시켜 제거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방해요소가 멀리서 탄을 날려 유저를 공격하는 상황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보편적인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시간을 정지 또는 느리게 움직여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구조물을 만들어 일시적으로 방어한다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방해요소의 공격 범위에 유저가 들어온 경우 유저를 공격하는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정지 기술로 대상의 공격을 중지시킨다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캐릭터의 시간을 빠르게 진행시켜 방어막을 활성화 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시간을 정지 또는 느리게 만들어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공격의 대상의 시간을 빠르게 진행시켜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자연사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시킨다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시간을 회복할 수 없음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pic>
        <p:nvPicPr>
          <p:cNvPr id="52226" name="Picture 2">
            <a:extLst>
              <a:ext uri="{FF2B5EF4-FFF2-40B4-BE49-F238E27FC236}">
                <a16:creationId xmlns:a16="http://schemas.microsoft.com/office/drawing/2014/main" id="{9AAE355D-841A-4DAB-B4DB-008E6DA2A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68" y="4555740"/>
            <a:ext cx="2847975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181968" y="4101106"/>
            <a:ext cx="4430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참고 자료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퀀텀</a:t>
            </a:r>
            <a:r>
              <a:rPr lang="ko-KR" altLang="en-US" sz="1400" dirty="0"/>
              <a:t> 브레이크</a:t>
            </a:r>
            <a:r>
              <a:rPr lang="en-US" altLang="ko-KR" sz="1400" dirty="0"/>
              <a:t>_Quantum Break </a:t>
            </a:r>
            <a:r>
              <a:rPr lang="ko-KR" altLang="en-US" sz="1400" dirty="0"/>
              <a:t>액션 장면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30C8-FAA3-457D-A156-F5DDCF9976E6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09AD57-CFE4-4C75-ABC9-6B19888B38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30" y="4555740"/>
            <a:ext cx="2922539" cy="16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>
            <a:extLst>
              <a:ext uri="{FF2B5EF4-FFF2-40B4-BE49-F238E27FC236}">
                <a16:creationId xmlns:a16="http://schemas.microsoft.com/office/drawing/2014/main" id="{43582A1D-6BA9-431C-85E2-811D92CEC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56" y="4555041"/>
            <a:ext cx="2839558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7EC5-D1F4-41D8-8D14-7A9E70F6AE67}"/>
              </a:ext>
            </a:extLst>
          </p:cNvPr>
          <p:cNvSpPr txBox="1"/>
          <p:nvPr/>
        </p:nvSpPr>
        <p:spPr>
          <a:xfrm>
            <a:off x="1210335" y="615623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적에게 빠르게 접근해 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F7D3-0CF6-4850-9A98-5DB51F1D0BA0}"/>
              </a:ext>
            </a:extLst>
          </p:cNvPr>
          <p:cNvSpPr txBox="1"/>
          <p:nvPr/>
        </p:nvSpPr>
        <p:spPr>
          <a:xfrm>
            <a:off x="4672012" y="6156236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다가오는 </a:t>
            </a:r>
            <a:r>
              <a:rPr lang="ko-KR" altLang="en-US" sz="1400"/>
              <a:t>위협을 시간을 멈춰 회피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85E69-8126-4B55-9DE6-E1B37805A144}"/>
              </a:ext>
            </a:extLst>
          </p:cNvPr>
          <p:cNvSpPr txBox="1"/>
          <p:nvPr/>
        </p:nvSpPr>
        <p:spPr>
          <a:xfrm>
            <a:off x="8172556" y="6156236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빠르게 이동해 적의 공격을 회피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7A4052-D76D-4245-B25C-522D476E970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E8B2E3-8784-44D3-B369-B323FAFBD22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02786A-5532-49CB-BC2D-9B73E3D743C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76D7CE-9045-4BE2-8135-99B0B9D13A0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8A6CDB-2C78-4BE2-8AC5-55777E8F34C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BC2CB27-5C20-4A26-A45F-9B79B408EC7A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AE4A3C-D557-47D0-81BC-BC8F87BEBC24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18DDC5-9113-4A37-8E88-86942AD445F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시스템과 함께 무기를 강화하는 방법을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1E506D-F4BE-425D-8414-379C7847CC0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AC7411-4BF0-4112-A6C6-A0D81D321D8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A0B55-DF52-4E70-84A1-90985E991AB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824DEE-A75D-42A3-97BC-1E26A526CD2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CAEB92-59CF-4B2B-BDE2-8D07B3C3C2D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5B69E00-042C-482B-ABBE-E62CD432BB3C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0F8E12-E4D9-4B9A-8366-8517E85F0720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D2625E-58F5-4770-8615-8549410E4E8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81BB4B-338B-42A7-AB30-84DA63C25325}"/>
              </a:ext>
            </a:extLst>
          </p:cNvPr>
          <p:cNvSpPr/>
          <p:nvPr/>
        </p:nvSpPr>
        <p:spPr>
          <a:xfrm>
            <a:off x="457198" y="1438275"/>
            <a:ext cx="5562601" cy="4919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F5E088C-1EB2-4A1F-8CC5-2020DB6C7B6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CCB55B-AFE9-41A5-8EB7-29764B744D9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96C3B5-839B-4E14-A083-A49CAD3EE3B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19B621-23CF-4912-A1F2-C4C0050D770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95A922-A4D7-4075-A7F1-939A7D297D7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E8F084C-40C3-4399-A8A7-04B85F1607FB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E8FDF3-D68D-4EB5-8ED5-2EFB5D56593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4E38AE8-FD18-4970-B976-14CE3B197B2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2115531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보물 상자를 복원 또는 파괴하여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</a:p>
          <a:p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21" y="3925886"/>
            <a:ext cx="3392110" cy="2006602"/>
          </a:xfr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5C33E3-2F59-465E-9816-07EA62E4B41F}"/>
              </a:ext>
            </a:extLst>
          </p:cNvPr>
          <p:cNvSpPr/>
          <p:nvPr/>
        </p:nvSpPr>
        <p:spPr>
          <a:xfrm>
            <a:off x="457198" y="1626392"/>
            <a:ext cx="5562601" cy="4731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76E190-5CF0-4681-A93E-32DD0C87142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263232-F655-43F0-81DF-CD2D1FF51F5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6D66D7-9064-4BEE-8705-CE6F7E37E395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8F4D2F-7F58-4C9F-8E75-EF9913AE90C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9DDD74-94FE-4C18-827C-9BF8DB7C6FC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B2343BD-B3DA-4D9E-8AA5-CF53A02643ED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FD9372-8A75-4FCD-BA87-A23F7572134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E1E7DA-5872-4A9C-AB9F-A648B4D1041D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AC36EA9C-80DC-4F46-8682-B3FD4DD4B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0" y="1538716"/>
            <a:ext cx="2670279" cy="135342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동일하게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pic>
        <p:nvPicPr>
          <p:cNvPr id="16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EF5AC8F6-7822-471B-9F60-524FD4C8D42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6" y="2995561"/>
            <a:ext cx="2938527" cy="1444877"/>
          </a:xfrm>
        </p:spPr>
      </p:pic>
      <p:pic>
        <p:nvPicPr>
          <p:cNvPr id="18" name="그림 17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1C8539BD-A33F-4030-AFB2-7661EC66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3" y="4543854"/>
            <a:ext cx="2578832" cy="165215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B9626B-7FDD-4ABA-A746-DAB62AF2DFD2}"/>
              </a:ext>
            </a:extLst>
          </p:cNvPr>
          <p:cNvSpPr/>
          <p:nvPr/>
        </p:nvSpPr>
        <p:spPr>
          <a:xfrm>
            <a:off x="457198" y="1285875"/>
            <a:ext cx="5562601" cy="5071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53803A-B8A0-4A1F-B83A-50E2C67F1AC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E86D67-A831-4595-B9D2-7AD9F87CC07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BF20B7-6FF0-4D52-84AD-197D847201B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E05754-CF0D-4655-8C45-4110623FE40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B5F755-4868-4A4D-A8C8-D4CB66D5AD99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EA2EA48-297C-4359-9523-7D34180641F8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198FD6-857E-442C-80EB-3553216D649C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차별화 요소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2DC835-EF0A-4C48-AE65-C8AF16EFEAE3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44C11B-9FB7-45CF-BE08-FD5E21ABC5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7879D-9649-43A9-AB04-5D5639D81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  <a:endParaRPr lang="en-US" altLang="ko-KR" dirty="0"/>
          </a:p>
          <a:p>
            <a:pPr lvl="1"/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고급</a:t>
            </a:r>
            <a:r>
              <a:rPr lang="en-US" altLang="ko-KR" dirty="0"/>
              <a:t>, </a:t>
            </a:r>
            <a:r>
              <a:rPr lang="ko-KR" altLang="en-US" dirty="0"/>
              <a:t>상가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endParaRPr lang="en-US" altLang="ko-KR" dirty="0"/>
          </a:p>
          <a:p>
            <a:r>
              <a:rPr lang="ko-KR" altLang="en-US" dirty="0"/>
              <a:t>아이템 분류</a:t>
            </a:r>
            <a:endParaRPr lang="en-US" altLang="ko-KR" dirty="0"/>
          </a:p>
          <a:p>
            <a:pPr lvl="1"/>
            <a:r>
              <a:rPr lang="ko-KR" altLang="en-US" dirty="0"/>
              <a:t>착용</a:t>
            </a:r>
            <a:r>
              <a:rPr lang="en-US" altLang="ko-KR" dirty="0"/>
              <a:t>, </a:t>
            </a:r>
            <a:r>
              <a:rPr lang="ko-KR" altLang="en-US" dirty="0"/>
              <a:t>소비</a:t>
            </a:r>
            <a:r>
              <a:rPr lang="en-US" altLang="ko-KR" dirty="0"/>
              <a:t>, </a:t>
            </a:r>
            <a:r>
              <a:rPr lang="ko-KR" altLang="en-US" dirty="0"/>
              <a:t>유물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0D8270-5C89-43C2-91A6-F1B0CE9C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B482E2-ACE7-4334-A460-34CE4589F8C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0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상점과 포탈</a:t>
            </a:r>
            <a:r>
              <a:rPr lang="en-US" altLang="ko-KR" sz="1400" dirty="0"/>
              <a:t> </a:t>
            </a:r>
            <a:r>
              <a:rPr lang="ko-KR" altLang="en-US" sz="1400" dirty="0"/>
              <a:t>등 제거함</a:t>
            </a:r>
            <a:endParaRPr lang="en-US" altLang="ko-KR" sz="1400" dirty="0"/>
          </a:p>
          <a:p>
            <a:r>
              <a:rPr lang="ko-KR" altLang="en-US" sz="1400" dirty="0"/>
              <a:t>상점 대신 상인을 방을 클리어 하면 항상 등장하도록 함</a:t>
            </a:r>
            <a:endParaRPr lang="en-US" altLang="ko-KR" sz="1400" dirty="0"/>
          </a:p>
          <a:p>
            <a:r>
              <a:rPr lang="ko-KR" altLang="en-US" sz="1400" dirty="0"/>
              <a:t>포탈은 보스를 처치하면 등장하도록 변경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21E96E-CAF0-4C2B-956C-908C21A141E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27B0F-3AB2-4F44-BF0B-7E5D7B8A79B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7D4B93-E979-48D5-A623-8F6E2A8D59C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EA1A9-5BD1-4D84-AA60-940A9A82436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F3BAE9-0188-4AAB-8D53-1CB289E52FA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1AC9AB-8CD9-4B1A-931B-9CC35DFB3F3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3A23C-EB9B-46B8-AA9B-6AE21F80A87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7DD469-0141-4B10-B87E-A0D8E2DEE49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A20E38-0A6C-468B-9820-85CDF07DFB5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DA1C9-16E3-40CF-9D7F-1E6B5F1676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8B559D-160B-4BD8-9434-2204F0B7044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88CC0C-E14C-4559-B69C-E24AA5748E6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D9533-3E1D-4188-95FE-9E4DCDA35AE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63BA3-FE75-4AB1-A1FB-A1F2FD36EA1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A2B8EE53-B9A2-4C5D-AAFD-86BABDA8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329900"/>
              </p:ext>
            </p:extLst>
          </p:nvPr>
        </p:nvGraphicFramePr>
        <p:xfrm>
          <a:off x="831332" y="1294134"/>
          <a:ext cx="10564905" cy="5110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2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44025"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2567" marR="112567" marT="56293" marB="562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1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텍스트와 함께 사용되어 게임 내 스토리를 보다 정확하게 전달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활용한 캐릭터 대사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</a:t>
                      </a:r>
                      <a:r>
                        <a:rPr lang="en-US" altLang="ko-KR" sz="1000" dirty="0"/>
                        <a:t>BGM, </a:t>
                      </a:r>
                      <a:r>
                        <a:rPr lang="ko-KR" altLang="en-US" sz="1000" dirty="0"/>
                        <a:t>공간 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타격음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정리 상호작용 음</a:t>
                      </a:r>
                      <a:endParaRPr lang="en-US" altLang="ko-KR" sz="1000" dirty="0"/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29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말 풍선을 이용해 캐릭터의 대사를 표현</a:t>
                      </a:r>
                      <a:endParaRPr lang="en-US" altLang="ko-KR" sz="1000" dirty="0"/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 스토리 전달 방식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아래에 텍스트 칸을 통해 스토리 전달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플레이 중에 화면에 짧은 글로 유저에게 정보 전달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캐릭터 소리 연출 다르게</a:t>
                      </a:r>
                      <a:endParaRPr lang="en-US" altLang="ko-KR" sz="10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기합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포효</a:t>
                      </a:r>
                      <a:endParaRPr lang="en-US" altLang="ko-KR" sz="10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dirty="0"/>
                        <a:t>장소에 맞는 소리 연출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실험실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물방울 소리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공장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증기 소리</a:t>
                      </a:r>
                      <a:endParaRPr lang="en-US" altLang="ko-KR" sz="1000" dirty="0"/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공격 </a:t>
                      </a:r>
                      <a:r>
                        <a:rPr lang="ko-KR" altLang="en-US" sz="1000" dirty="0" err="1"/>
                        <a:t>타격음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체력이 일정 치수 이하로 내려갈 시 경고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사망 시 피드백 효과 </a:t>
                      </a:r>
                    </a:p>
                  </a:txBody>
                  <a:tcPr marL="112567" marR="112567" marT="56293" marB="562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99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가장 보편화된 스토리텔링 방식으로 유저 또한 거부감 없이 받아 들일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적절한 </a:t>
                      </a:r>
                      <a:r>
                        <a:rPr lang="ko-KR" altLang="en-US" sz="1100" dirty="0" err="1"/>
                        <a:t>스킵</a:t>
                      </a:r>
                      <a:r>
                        <a:rPr lang="ko-KR" altLang="en-US" sz="1100" dirty="0"/>
                        <a:t> 버튼이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70355" marR="70355" marT="35177" marB="351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</a:txBody>
                  <a:tcPr marL="70355" marR="70355" marT="35177" marB="3517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6E9DEF0-4844-444A-AA5F-8A87E065D171}"/>
              </a:ext>
            </a:extLst>
          </p:cNvPr>
          <p:cNvGrpSpPr/>
          <p:nvPr/>
        </p:nvGrpSpPr>
        <p:grpSpPr>
          <a:xfrm>
            <a:off x="1443991" y="1441061"/>
            <a:ext cx="9395460" cy="1407940"/>
            <a:chOff x="73661" y="683262"/>
            <a:chExt cx="12136119" cy="1818638"/>
          </a:xfrm>
        </p:grpSpPr>
        <p:pic>
          <p:nvPicPr>
            <p:cNvPr id="5" name="그림 8">
              <a:extLst>
                <a:ext uri="{FF2B5EF4-FFF2-40B4-BE49-F238E27FC236}">
                  <a16:creationId xmlns:a16="http://schemas.microsoft.com/office/drawing/2014/main" id="{05CF658A-DB45-43D4-BB56-2DA2739B3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462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9">
              <a:extLst>
                <a:ext uri="{FF2B5EF4-FFF2-40B4-BE49-F238E27FC236}">
                  <a16:creationId xmlns:a16="http://schemas.microsoft.com/office/drawing/2014/main" id="{118CBE94-7E6F-46E9-B0DA-A38510AA8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420" y="764540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말풍선: 사각형 6">
              <a:extLst>
                <a:ext uri="{FF2B5EF4-FFF2-40B4-BE49-F238E27FC236}">
                  <a16:creationId xmlns:a16="http://schemas.microsoft.com/office/drawing/2014/main" id="{5EE48166-A67F-4966-AFDD-2228C4578C69}"/>
                </a:ext>
              </a:extLst>
            </p:cNvPr>
            <p:cNvSpPr/>
            <p:nvPr/>
          </p:nvSpPr>
          <p:spPr>
            <a:xfrm>
              <a:off x="3053080" y="764542"/>
              <a:ext cx="2702561" cy="1470659"/>
            </a:xfrm>
            <a:prstGeom prst="wedgeRectCallout">
              <a:avLst>
                <a:gd name="adj1" fmla="val -20081"/>
                <a:gd name="adj2" fmla="val 77341"/>
              </a:avLst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tx1"/>
                  </a:solidFill>
                </a:rPr>
                <a:t>대사</a:t>
              </a:r>
            </a:p>
          </p:txBody>
        </p:sp>
        <p:pic>
          <p:nvPicPr>
            <p:cNvPr id="8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C41425F-DD53-4255-B93D-960915A49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1" y="683262"/>
              <a:ext cx="1788161" cy="1549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9F0D3C-2489-4C08-A07D-B8FDA66071C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626ACE-10AB-4EAD-BD05-A09AD4D9F4C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3A927-18BB-4BF0-836A-10122509308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2C6280-EA0D-4E90-8C5A-513C4BA21B3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EEC1AB-F282-4D4D-92D0-FFFEB38FB93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E6BF3AB-7881-49DD-8984-9E52BFB7CE22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34CD2-4E7E-430E-9198-476DAA29F05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F18C85-B29E-4382-A19A-116E255554D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891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C8B1D213-52E7-4156-9A50-9EA2E512E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874883"/>
              </p:ext>
            </p:extLst>
          </p:nvPr>
        </p:nvGraphicFramePr>
        <p:xfrm>
          <a:off x="876301" y="1204551"/>
          <a:ext cx="10454642" cy="5256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36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194" marR="68194" marT="34097" marB="34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9110" marR="109110" marT="54547" marB="54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9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9110" marR="109110" marT="54547" marB="545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3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8194" marR="68194" marT="34097" marB="34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1173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68194" marR="68194" marT="34097" marB="34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E3D6292-45C2-494F-84FF-741DA9F8D416}"/>
              </a:ext>
            </a:extLst>
          </p:cNvPr>
          <p:cNvGrpSpPr/>
          <p:nvPr/>
        </p:nvGrpSpPr>
        <p:grpSpPr>
          <a:xfrm>
            <a:off x="1155292" y="1388747"/>
            <a:ext cx="5607460" cy="3327401"/>
            <a:chOff x="-480058" y="284480"/>
            <a:chExt cx="7452360" cy="4422143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B543418D-64D4-43F7-BE9F-A6ADC1D61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9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0E03C509-1CE9-4EB7-8358-B890FBCF95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AFD76FF3-AF74-4D19-85D5-4419D0E4D660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1" name="그룹 11">
                <a:extLst>
                  <a:ext uri="{FF2B5EF4-FFF2-40B4-BE49-F238E27FC236}">
                    <a16:creationId xmlns:a16="http://schemas.microsoft.com/office/drawing/2014/main" id="{4D04079D-65E0-40B1-91BD-480B89D9F8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0" name="사각형: 잘린 대각선 방향 모서리 19">
                  <a:extLst>
                    <a:ext uri="{FF2B5EF4-FFF2-40B4-BE49-F238E27FC236}">
                      <a16:creationId xmlns:a16="http://schemas.microsoft.com/office/drawing/2014/main" id="{58372F66-5864-4CAB-8295-AC2C2EEEAEE4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4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128EC604-EE70-4296-8EE6-3B8A44B45121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solidFill>
                        <a:schemeClr val="tx1"/>
                      </a:solidFill>
                    </a:rPr>
                    <a:t>체력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A29B9EB-FE07-4023-9A2E-CC45946E54ED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C2B8670-F39E-4DC7-8D6A-C06ABF9180B8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F997BA2-FC12-4912-9EB4-5D00F9854BC4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13DA814-451C-4B52-9A95-7AA9F93D69A2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A469CD7-B557-4B10-9651-77FB67889BE8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036F867-2B91-4031-A2C9-F473C7840DDD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5107DB1-9840-4DC2-A9FA-EE6B2F89E67F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9" name="말풍선: 타원형 18">
                <a:extLst>
                  <a:ext uri="{FF2B5EF4-FFF2-40B4-BE49-F238E27FC236}">
                    <a16:creationId xmlns:a16="http://schemas.microsoft.com/office/drawing/2014/main" id="{CE9BE707-61A4-4AE6-BC7D-33E313363C9F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EDF5E0C-D8F0-4BB0-A3D0-8791E2426B43}"/>
                </a:ext>
              </a:extLst>
            </p:cNvPr>
            <p:cNvSpPr/>
            <p:nvPr/>
          </p:nvSpPr>
          <p:spPr>
            <a:xfrm>
              <a:off x="-393698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F3D88E9-B08E-40E6-AD1E-945E71E2EC58}"/>
                </a:ext>
              </a:extLst>
            </p:cNvPr>
            <p:cNvSpPr/>
            <p:nvPr/>
          </p:nvSpPr>
          <p:spPr>
            <a:xfrm>
              <a:off x="5458462" y="3299463"/>
              <a:ext cx="1216658" cy="140716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2C290FE-173E-4430-AA47-191DB6C37A36}"/>
                </a:ext>
              </a:extLst>
            </p:cNvPr>
            <p:cNvSpPr/>
            <p:nvPr/>
          </p:nvSpPr>
          <p:spPr>
            <a:xfrm>
              <a:off x="6116322" y="2669542"/>
              <a:ext cx="647700" cy="74929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77C18F-C914-4817-9DAE-3C0243A2621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F256E-CAF8-484B-8428-FA6D66C6A27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C4526F-C025-4688-B3A8-2416409CD37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DD5973-F269-48B6-8DBC-F4D807238B6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BE9B15-D6E0-4D0F-BA32-A841BAEE011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38B62AB-0944-4462-AF81-FE2367ED83FC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7F82E3-33A9-46DF-B9AD-C13E2ABFC48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008B7F-BBE3-4999-9B3F-6DA16D0EA48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576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2F768-C211-4C6F-8A95-5A010D744F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라이크란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80</a:t>
            </a:r>
            <a:r>
              <a:rPr lang="ko-KR" altLang="en-US" sz="1200" dirty="0"/>
              <a:t>년대 출시한 </a:t>
            </a: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라는 게임을 시초로 그것과 유사한 게임을 하나의 장르로 부르는 이름이다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 </a:t>
            </a:r>
            <a:r>
              <a:rPr lang="ko-KR" altLang="en-US" sz="1200" dirty="0" err="1"/>
              <a:t>라이크의</a:t>
            </a:r>
            <a:r>
              <a:rPr lang="ko-KR" altLang="en-US" sz="1200" dirty="0"/>
              <a:t> 핵심 요소를 </a:t>
            </a:r>
            <a:r>
              <a:rPr lang="en-US" altLang="ko-KR" sz="1200" dirty="0"/>
              <a:t>4</a:t>
            </a:r>
            <a:r>
              <a:rPr lang="ko-KR" altLang="en-US" sz="1200" dirty="0"/>
              <a:t>가지로 설명한다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죽음의 페널티</a:t>
            </a:r>
            <a:r>
              <a:rPr lang="en-US" altLang="ko-KR" sz="1200" dirty="0"/>
              <a:t>, </a:t>
            </a:r>
            <a:r>
              <a:rPr lang="ko-KR" altLang="en-US" sz="1200" dirty="0"/>
              <a:t>랜덤요소</a:t>
            </a:r>
            <a:r>
              <a:rPr lang="en-US" altLang="ko-KR" sz="1200" dirty="0"/>
              <a:t>, </a:t>
            </a:r>
            <a:r>
              <a:rPr lang="ko-KR" altLang="en-US" sz="1200" dirty="0"/>
              <a:t>식별 요소</a:t>
            </a:r>
            <a:r>
              <a:rPr lang="en-US" altLang="ko-KR" sz="1200" dirty="0"/>
              <a:t>, </a:t>
            </a:r>
            <a:r>
              <a:rPr lang="ko-KR" altLang="en-US" sz="1200" dirty="0"/>
              <a:t>자원 관리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큰 특징으로 죽음의 페널티가 다른 게임에 비해 크며 던전의 내부 환경이 플레이 하면서 매번 변경된다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유저에게 전달하는 정보는 최소한으로 제한해 유저가 직접 경험해 학습하도록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다른 </a:t>
            </a:r>
            <a:r>
              <a:rPr lang="en-US" altLang="ko-KR" sz="1200" dirty="0"/>
              <a:t>RPG</a:t>
            </a:r>
            <a:r>
              <a:rPr lang="ko-KR" altLang="en-US" sz="1200" dirty="0"/>
              <a:t>게임과 달리 캐릭터 체력 이외에 관리해야 하는 수치가 있어 플레이 과정에 매우 빠르게 진행된다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이후 모티브 게임을 통해 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요소를 어떻게 활용하는지 알아보고자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211624C-248D-472C-B965-ED85F564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 분석 자료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B7F3762F-8C8C-4475-8B9D-50A3A9C5B95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5" y="3717925"/>
            <a:ext cx="4526569" cy="2174875"/>
          </a:xfrm>
        </p:spPr>
      </p:pic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488F93AD-3C8D-430D-904B-D214183156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14" y="1551900"/>
            <a:ext cx="4060372" cy="18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7D0299-DE66-4ACB-A3C2-52B798093933}"/>
              </a:ext>
            </a:extLst>
          </p:cNvPr>
          <p:cNvSpPr/>
          <p:nvPr/>
        </p:nvSpPr>
        <p:spPr>
          <a:xfrm>
            <a:off x="457198" y="1426706"/>
            <a:ext cx="5562601" cy="2174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2A09C4-EEF3-479F-924D-8FC29882EAB5}"/>
              </a:ext>
            </a:extLst>
          </p:cNvPr>
          <p:cNvSpPr/>
          <p:nvPr/>
        </p:nvSpPr>
        <p:spPr>
          <a:xfrm>
            <a:off x="457198" y="3601581"/>
            <a:ext cx="5562601" cy="2484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5E5104-F413-4D04-AAB3-E2C9ACE5FA4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6CE6E0-4A49-4DAE-8307-E96A14CF674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20B4DB-F431-4B21-955D-ED20403750D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624A91-4A26-4C26-9FB1-47586FE97EA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969102-09D7-4E34-BA0C-51D0612AD7D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F4CB40D-0798-452D-BB01-5C76CCBB35A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99D2A1-9118-48BA-B5B8-3D918252F0B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A1B321-02B1-4B00-82B7-300E3F3DCF1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8790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B12942AE-7F7B-4117-864F-9483C16E1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286944"/>
              </p:ext>
            </p:extLst>
          </p:nvPr>
        </p:nvGraphicFramePr>
        <p:xfrm>
          <a:off x="983412" y="1255011"/>
          <a:ext cx="10312248" cy="4927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496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1248" marR="61248" marT="30624" marB="3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7998" marR="97998" marT="48992" marB="489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6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97998" marR="97998" marT="48992" marB="489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9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61248" marR="61248" marT="30624" marB="3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1421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61248" marR="61248" marT="30624" marB="306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857A9952-E689-4896-B851-15278B9D6261}"/>
              </a:ext>
            </a:extLst>
          </p:cNvPr>
          <p:cNvGrpSpPr/>
          <p:nvPr/>
        </p:nvGrpSpPr>
        <p:grpSpPr>
          <a:xfrm>
            <a:off x="1524592" y="1372237"/>
            <a:ext cx="5201136" cy="3075938"/>
            <a:chOff x="-586739" y="142242"/>
            <a:chExt cx="7559041" cy="4470398"/>
          </a:xfrm>
        </p:grpSpPr>
        <p:grpSp>
          <p:nvGrpSpPr>
            <p:cNvPr id="5" name="그룹 9">
              <a:extLst>
                <a:ext uri="{FF2B5EF4-FFF2-40B4-BE49-F238E27FC236}">
                  <a16:creationId xmlns:a16="http://schemas.microsoft.com/office/drawing/2014/main" id="{8966E6C9-BC50-4E4F-9E48-5BF603409A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8" name="그림 10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0F641943-6A33-4EAD-B9E6-160C32C08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E320161-9A80-4A8D-9290-7F23CDB2E19F}"/>
                  </a:ext>
                </a:extLst>
              </p:cNvPr>
              <p:cNvSpPr/>
              <p:nvPr/>
            </p:nvSpPr>
            <p:spPr>
              <a:xfrm>
                <a:off x="2663174" y="2338449"/>
                <a:ext cx="388814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10" name="그룹 12">
                <a:extLst>
                  <a:ext uri="{FF2B5EF4-FFF2-40B4-BE49-F238E27FC236}">
                    <a16:creationId xmlns:a16="http://schemas.microsoft.com/office/drawing/2014/main" id="{AFF9E025-B872-408C-B2F8-AAB40F0FE7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20" name="사각형: 잘린 대각선 방향 모서리 19">
                  <a:extLst>
                    <a:ext uri="{FF2B5EF4-FFF2-40B4-BE49-F238E27FC236}">
                      <a16:creationId xmlns:a16="http://schemas.microsoft.com/office/drawing/2014/main" id="{B7C0648B-A3A5-4C3F-A755-D1F4D477FADE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21" name="사각형: 잘린 대각선 방향 모서리 20">
                  <a:extLst>
                    <a:ext uri="{FF2B5EF4-FFF2-40B4-BE49-F238E27FC236}">
                      <a16:creationId xmlns:a16="http://schemas.microsoft.com/office/drawing/2014/main" id="{C93D5E3B-36B1-44F0-8AB6-BF706039C7D8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90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88A9A83-3149-42A9-B958-BFD8886B2B05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8180C61-F5FE-45C4-B9B9-231A37367C36}"/>
                  </a:ext>
                </a:extLst>
              </p:cNvPr>
              <p:cNvSpPr/>
              <p:nvPr/>
            </p:nvSpPr>
            <p:spPr>
              <a:xfrm>
                <a:off x="1664955" y="2033637"/>
                <a:ext cx="388813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DB3E77C-F533-4331-B2E1-6911AE9D57A0}"/>
                  </a:ext>
                </a:extLst>
              </p:cNvPr>
              <p:cNvSpPr/>
              <p:nvPr/>
            </p:nvSpPr>
            <p:spPr>
              <a:xfrm>
                <a:off x="4381889" y="2233670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몬스터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D283D26-9E14-425F-B36A-81A2E073E813}"/>
                  </a:ext>
                </a:extLst>
              </p:cNvPr>
              <p:cNvSpPr/>
              <p:nvPr/>
            </p:nvSpPr>
            <p:spPr>
              <a:xfrm>
                <a:off x="3494759" y="2354325"/>
                <a:ext cx="387227" cy="6969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0872E6D-7B01-4006-864E-AD2B7AFC2504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9E5EBA6-6A1C-47AD-B4D3-45154F0F79A9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>
                    <a:solidFill>
                      <a:schemeClr val="bg1"/>
                    </a:solidFill>
                  </a:rPr>
                  <a:t>공격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D883CEA-1B24-4F89-88D3-4B6B19D79ACE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8" name="말풍선: 타원형 17">
                <a:extLst>
                  <a:ext uri="{FF2B5EF4-FFF2-40B4-BE49-F238E27FC236}">
                    <a16:creationId xmlns:a16="http://schemas.microsoft.com/office/drawing/2014/main" id="{439D10B3-412C-4D93-9F17-BDE0DA1C82A7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9CE2391-0A26-4634-8483-C6EF979B782B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15C1489-CB93-4C7B-86B4-FFD473045F55}"/>
                </a:ext>
              </a:extLst>
            </p:cNvPr>
            <p:cNvSpPr/>
            <p:nvPr/>
          </p:nvSpPr>
          <p:spPr>
            <a:xfrm>
              <a:off x="-586739" y="142242"/>
              <a:ext cx="2095500" cy="94742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8E75F37-C32C-425A-A687-1BED36451783}"/>
                </a:ext>
              </a:extLst>
            </p:cNvPr>
            <p:cNvSpPr/>
            <p:nvPr/>
          </p:nvSpPr>
          <p:spPr>
            <a:xfrm>
              <a:off x="4617720" y="3434081"/>
              <a:ext cx="833120" cy="944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A43487-3AC3-487C-89C1-F7E046AF8E5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658FF1-75FE-4722-A90B-1029573B378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44344E-B1C5-40FC-B95A-29F19EACE39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059847-79F8-414D-972A-C8A8BF697F8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4C84E8-701D-4ED8-9D22-C4E4BC7A61E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75F8915-D9B6-40D2-9A3F-767533CF1176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13ED4F9-5D89-4E6A-93E0-5B5C441630E4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0380B9-B379-4A6D-BDE7-13665A1946F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3327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9F30E2A7-538C-404F-9166-1C3B9651E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11874"/>
              </p:ext>
            </p:extLst>
          </p:nvPr>
        </p:nvGraphicFramePr>
        <p:xfrm>
          <a:off x="815346" y="1213649"/>
          <a:ext cx="10576554" cy="5087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0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079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2580" marR="62580" marT="31290" marB="31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0128" marR="100128" marT="50053" marB="50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콜로니의</a:t>
                      </a:r>
                      <a:r>
                        <a:rPr lang="ko-KR" altLang="en-US" sz="1200" dirty="0"/>
                        <a:t> 중심부에 도착한 주인공은 마지막으로 살아남은 동료와 함께 작전을 마무리 하려고 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몬스터의 공격에 실패하고 동료의 대사를 통해 스킬을 사용하는 방법을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공격에 성공하면 밝은 빛을 내며 시간대가 변경된다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100128" marR="100128" marT="50053" marB="500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7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62580" marR="62580" marT="31290" marB="31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562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스킬의 사용방법을 익히는 튜토리얼을 진행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주인공의 이야기 시점이 과거로 가는 이유를 스토리를 통해 전달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200" dirty="0"/>
                    </a:p>
                  </a:txBody>
                  <a:tcPr marL="62580" marR="62580" marT="31290" marB="31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8982CD5B-D307-4AE0-9D89-0EE481D91B45}"/>
              </a:ext>
            </a:extLst>
          </p:cNvPr>
          <p:cNvGrpSpPr/>
          <p:nvPr/>
        </p:nvGrpSpPr>
        <p:grpSpPr>
          <a:xfrm>
            <a:off x="1252504" y="1322072"/>
            <a:ext cx="5567398" cy="3233417"/>
            <a:chOff x="-480058" y="284480"/>
            <a:chExt cx="7452360" cy="4328160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4761ADA1-2EF8-428E-B8FB-1B5158F7CB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80058" y="284480"/>
              <a:ext cx="7452360" cy="4328160"/>
              <a:chOff x="944459" y="1228742"/>
              <a:chExt cx="4656242" cy="2705208"/>
            </a:xfrm>
          </p:grpSpPr>
          <p:pic>
            <p:nvPicPr>
              <p:cNvPr id="7" name="그림 9" descr="건물, 사진, 하얀색, 테이블이(가) 표시된 사진&#10;&#10;자동 생성된 설명">
                <a:extLst>
                  <a:ext uri="{FF2B5EF4-FFF2-40B4-BE49-F238E27FC236}">
                    <a16:creationId xmlns:a16="http://schemas.microsoft.com/office/drawing/2014/main" id="{26F52DAE-1A01-430E-B565-C102E25079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4459" y="1228742"/>
                <a:ext cx="4656242" cy="2705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4D673AE-F151-4D49-BE01-99E08A6A3226}"/>
                  </a:ext>
                </a:extLst>
              </p:cNvPr>
              <p:cNvSpPr/>
              <p:nvPr/>
            </p:nvSpPr>
            <p:spPr>
              <a:xfrm>
                <a:off x="3109120" y="2355912"/>
                <a:ext cx="387227" cy="69694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주인공</a:t>
                </a:r>
              </a:p>
            </p:txBody>
          </p:sp>
          <p:grpSp>
            <p:nvGrpSpPr>
              <p:cNvPr id="9" name="그룹 11">
                <a:extLst>
                  <a:ext uri="{FF2B5EF4-FFF2-40B4-BE49-F238E27FC236}">
                    <a16:creationId xmlns:a16="http://schemas.microsoft.com/office/drawing/2014/main" id="{30ADAF06-A0D0-4A45-9AF0-189E4F0B1B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4459" y="1234695"/>
                <a:ext cx="1151426" cy="377756"/>
                <a:chOff x="555502" y="718346"/>
                <a:chExt cx="2234590" cy="733116"/>
              </a:xfrm>
            </p:grpSpPr>
            <p:sp>
              <p:nvSpPr>
                <p:cNvPr id="18" name="사각형: 잘린 대각선 방향 모서리 17">
                  <a:extLst>
                    <a:ext uri="{FF2B5EF4-FFF2-40B4-BE49-F238E27FC236}">
                      <a16:creationId xmlns:a16="http://schemas.microsoft.com/office/drawing/2014/main" id="{00C0CC0C-C353-45BF-8987-E75FD62BD6FB}"/>
                    </a:ext>
                  </a:extLst>
                </p:cNvPr>
                <p:cNvSpPr/>
                <p:nvPr/>
              </p:nvSpPr>
              <p:spPr>
                <a:xfrm>
                  <a:off x="555502" y="719116"/>
                  <a:ext cx="1666227" cy="733279"/>
                </a:xfrm>
                <a:prstGeom prst="snip2Diag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방어도</a:t>
                  </a:r>
                </a:p>
              </p:txBody>
            </p:sp>
            <p:sp>
              <p:nvSpPr>
                <p:cNvPr id="19" name="사각형: 잘린 대각선 방향 모서리 18">
                  <a:extLst>
                    <a:ext uri="{FF2B5EF4-FFF2-40B4-BE49-F238E27FC236}">
                      <a16:creationId xmlns:a16="http://schemas.microsoft.com/office/drawing/2014/main" id="{B770AAB5-6FA7-457E-8DA7-EADFE1D57954}"/>
                    </a:ext>
                  </a:extLst>
                </p:cNvPr>
                <p:cNvSpPr/>
                <p:nvPr/>
              </p:nvSpPr>
              <p:spPr>
                <a:xfrm>
                  <a:off x="555502" y="725279"/>
                  <a:ext cx="2236010" cy="357397"/>
                </a:xfrm>
                <a:prstGeom prst="snip2DiagRect">
                  <a:avLst/>
                </a:prstGeom>
                <a:solidFill>
                  <a:srgbClr val="E5203E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50" dirty="0">
                      <a:solidFill>
                        <a:schemeClr val="tx1"/>
                      </a:solidFill>
                    </a:rPr>
                    <a:t>체력</a:t>
                  </a:r>
                </a:p>
              </p:txBody>
            </p:sp>
          </p:grp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EA9BF10-8E02-45C2-8DA6-FCDB5A7CACDC}"/>
                  </a:ext>
                </a:extLst>
              </p:cNvPr>
              <p:cNvSpPr/>
              <p:nvPr/>
            </p:nvSpPr>
            <p:spPr>
              <a:xfrm>
                <a:off x="3939117" y="1966959"/>
                <a:ext cx="387227" cy="6953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동료</a:t>
                </a: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EC05DA5-6840-495D-B5F2-6E70F39477F0}"/>
                  </a:ext>
                </a:extLst>
              </p:cNvPr>
              <p:cNvSpPr/>
              <p:nvPr/>
            </p:nvSpPr>
            <p:spPr>
              <a:xfrm>
                <a:off x="969851" y="1684373"/>
                <a:ext cx="1210876" cy="2176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dirty="0">
                    <a:solidFill>
                      <a:schemeClr val="bg1"/>
                    </a:solidFill>
                  </a:rPr>
                  <a:t>보스</a:t>
                </a: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A944E35-719A-484B-802B-66D9874DB279}"/>
                  </a:ext>
                </a:extLst>
              </p:cNvPr>
              <p:cNvSpPr/>
              <p:nvPr/>
            </p:nvSpPr>
            <p:spPr>
              <a:xfrm>
                <a:off x="1074593" y="3257648"/>
                <a:ext cx="590362" cy="59057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조이스틱</a:t>
                </a: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E51AC05-528B-4C1E-8FD7-BA90DB634ADB}"/>
                  </a:ext>
                </a:extLst>
              </p:cNvPr>
              <p:cNvSpPr/>
              <p:nvPr/>
            </p:nvSpPr>
            <p:spPr>
              <a:xfrm>
                <a:off x="4735788" y="3184620"/>
                <a:ext cx="626863" cy="6255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공격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4F342C9-4559-4131-B121-7DA593AB123E}"/>
                  </a:ext>
                </a:extLst>
              </p:cNvPr>
              <p:cNvSpPr/>
              <p:nvPr/>
            </p:nvSpPr>
            <p:spPr>
              <a:xfrm>
                <a:off x="5072231" y="2763916"/>
                <a:ext cx="377705" cy="37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교체</a:t>
                </a:r>
              </a:p>
            </p:txBody>
          </p:sp>
          <p:sp>
            <p:nvSpPr>
              <p:cNvPr id="15" name="말풍선: 타원형 14">
                <a:extLst>
                  <a:ext uri="{FF2B5EF4-FFF2-40B4-BE49-F238E27FC236}">
                    <a16:creationId xmlns:a16="http://schemas.microsoft.com/office/drawing/2014/main" id="{51F59F1A-9B0D-46D4-BC83-45BD66D4B6B0}"/>
                  </a:ext>
                </a:extLst>
              </p:cNvPr>
              <p:cNvSpPr/>
              <p:nvPr/>
            </p:nvSpPr>
            <p:spPr>
              <a:xfrm>
                <a:off x="3040878" y="1495453"/>
                <a:ext cx="907761" cy="593749"/>
              </a:xfrm>
              <a:prstGeom prst="wedgeEllipseCallout">
                <a:avLst>
                  <a:gd name="adj1" fmla="val 41843"/>
                  <a:gd name="adj2" fmla="val 7002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3171B6A-0C53-42CB-9202-4C2C69F67F87}"/>
                  </a:ext>
                </a:extLst>
              </p:cNvPr>
              <p:cNvSpPr/>
              <p:nvPr/>
            </p:nvSpPr>
            <p:spPr>
              <a:xfrm>
                <a:off x="4197798" y="3335439"/>
                <a:ext cx="377705" cy="3794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회피</a:t>
                </a: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D8A0D30-F2B4-48C1-B206-72B47F5CCB2C}"/>
                  </a:ext>
                </a:extLst>
              </p:cNvPr>
              <p:cNvSpPr/>
              <p:nvPr/>
            </p:nvSpPr>
            <p:spPr>
              <a:xfrm>
                <a:off x="4543763" y="2781379"/>
                <a:ext cx="377705" cy="3794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</a:rPr>
                  <a:t>스킬</a:t>
                </a: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4475219-F221-469F-82BB-6CF96BF6B330}"/>
                </a:ext>
              </a:extLst>
            </p:cNvPr>
            <p:cNvSpPr/>
            <p:nvPr/>
          </p:nvSpPr>
          <p:spPr>
            <a:xfrm>
              <a:off x="5184141" y="2598421"/>
              <a:ext cx="833120" cy="94741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DBA682-CE3A-4060-BE8E-666DFE9BA05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D8D9A3-D231-411B-866D-B739703F262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664BC6-5C8D-419D-8C21-57DB4445E1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A2DF3B-79AD-4567-A66B-09E0049B9D5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9BE559-49FF-441C-8F83-3E5581A1642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6F19225-48BA-4D31-8A59-A1AA0F17A074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111A8A-EEF0-46E6-AA8D-ED854A663989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9A7613-3930-4756-9315-501221BF0AAC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1602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E541-7299-4B61-9F62-B972C43B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E4D2F877-07DD-4B42-8BB0-89857E277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61238"/>
              </p:ext>
            </p:extLst>
          </p:nvPr>
        </p:nvGraphicFramePr>
        <p:xfrm>
          <a:off x="1089539" y="1390649"/>
          <a:ext cx="10028166" cy="501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7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486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6780" marR="66780" marT="33390" marB="33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06848" marR="106848" marT="53417" marB="53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4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200" dirty="0" err="1"/>
                        <a:t>알게됨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박사의 대사를 통해 앞으로 유저가 할 수 있는 것들을 소개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포탈을 통해 유저가 전투를 진행하러 이동할 수 있음을 학습한다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106848" marR="106848" marT="53417" marB="534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86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66780" marR="66780" marT="33390" marB="33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242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유저가 즐길 수 있는 컨텐츠를 어디에 무엇이 있는지 알려주는 튜토리얼을 진행</a:t>
                      </a:r>
                      <a:endParaRPr lang="en-US" altLang="ko-KR" sz="1200" dirty="0"/>
                    </a:p>
                  </a:txBody>
                  <a:tcPr marL="66780" marR="66780" marT="33390" marB="333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5E308996-8645-448A-BD8A-4D6598C5B299}"/>
              </a:ext>
            </a:extLst>
          </p:cNvPr>
          <p:cNvGrpSpPr/>
          <p:nvPr/>
        </p:nvGrpSpPr>
        <p:grpSpPr>
          <a:xfrm>
            <a:off x="1363053" y="1543050"/>
            <a:ext cx="5548288" cy="2942590"/>
            <a:chOff x="-614679" y="558801"/>
            <a:chExt cx="7404101" cy="3926839"/>
          </a:xfrm>
        </p:grpSpPr>
        <p:pic>
          <p:nvPicPr>
            <p:cNvPr id="5" name="Picture 2" descr="7.png">
              <a:extLst>
                <a:ext uri="{FF2B5EF4-FFF2-40B4-BE49-F238E27FC236}">
                  <a16:creationId xmlns:a16="http://schemas.microsoft.com/office/drawing/2014/main" id="{197B86D2-DCED-4EB9-81E4-8E26FD753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-614679" y="558801"/>
              <a:ext cx="7404101" cy="3926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A3FAF6E-C1D5-4FD9-B1D8-D7E9796C0462}"/>
                </a:ext>
              </a:extLst>
            </p:cNvPr>
            <p:cNvSpPr/>
            <p:nvPr/>
          </p:nvSpPr>
          <p:spPr>
            <a:xfrm>
              <a:off x="-614678" y="2613662"/>
              <a:ext cx="426720" cy="6172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941CE56-B6E7-497C-B57C-41FF7D61E601}"/>
                </a:ext>
              </a:extLst>
            </p:cNvPr>
            <p:cNvSpPr/>
            <p:nvPr/>
          </p:nvSpPr>
          <p:spPr>
            <a:xfrm>
              <a:off x="2778762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4473D0C-DB5F-48F7-9E52-35B748E22803}"/>
                </a:ext>
              </a:extLst>
            </p:cNvPr>
            <p:cNvSpPr/>
            <p:nvPr/>
          </p:nvSpPr>
          <p:spPr>
            <a:xfrm>
              <a:off x="3982720" y="2118361"/>
              <a:ext cx="619760" cy="11125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9" name="말풍선: 타원형 8">
              <a:extLst>
                <a:ext uri="{FF2B5EF4-FFF2-40B4-BE49-F238E27FC236}">
                  <a16:creationId xmlns:a16="http://schemas.microsoft.com/office/drawing/2014/main" id="{397F267E-4456-44B3-AB82-C373BED56191}"/>
                </a:ext>
              </a:extLst>
            </p:cNvPr>
            <p:cNvSpPr/>
            <p:nvPr/>
          </p:nvSpPr>
          <p:spPr>
            <a:xfrm>
              <a:off x="2672082" y="896622"/>
              <a:ext cx="1450340" cy="949960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3EAA2F-48AA-4B25-8DE4-81966B60621D}"/>
                </a:ext>
              </a:extLst>
            </p:cNvPr>
            <p:cNvSpPr/>
            <p:nvPr/>
          </p:nvSpPr>
          <p:spPr>
            <a:xfrm>
              <a:off x="-332738" y="3225802"/>
              <a:ext cx="944880" cy="9474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1171A87-42BD-4EDF-B1A7-7CD6918A12B3}"/>
                </a:ext>
              </a:extLst>
            </p:cNvPr>
            <p:cNvSpPr/>
            <p:nvPr/>
          </p:nvSpPr>
          <p:spPr>
            <a:xfrm>
              <a:off x="3876040" y="2049782"/>
              <a:ext cx="833120" cy="1198880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F6B144F-BA08-439B-BA23-3EB78D5B1A9F}"/>
                </a:ext>
              </a:extLst>
            </p:cNvPr>
            <p:cNvSpPr/>
            <p:nvPr/>
          </p:nvSpPr>
          <p:spPr>
            <a:xfrm>
              <a:off x="5438142" y="3248661"/>
              <a:ext cx="1000759" cy="1003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공격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270B691-00FC-40FB-A686-A593D2710B10}"/>
                </a:ext>
              </a:extLst>
            </p:cNvPr>
            <p:cNvSpPr/>
            <p:nvPr/>
          </p:nvSpPr>
          <p:spPr>
            <a:xfrm>
              <a:off x="5753101" y="2613661"/>
              <a:ext cx="1000759" cy="406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00">
                  <a:solidFill>
                    <a:schemeClr val="bg1"/>
                  </a:solidFill>
                </a:rPr>
                <a:t>포탈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A67C97-5AFF-4CD0-9BD2-84A9D6FAC1E5}"/>
                </a:ext>
              </a:extLst>
            </p:cNvPr>
            <p:cNvSpPr/>
            <p:nvPr/>
          </p:nvSpPr>
          <p:spPr>
            <a:xfrm>
              <a:off x="5836921" y="2522221"/>
              <a:ext cx="833120" cy="589279"/>
            </a:xfrm>
            <a:prstGeom prst="roundRect">
              <a:avLst/>
            </a:prstGeom>
            <a:noFill/>
            <a:ln w="63500">
              <a:solidFill>
                <a:srgbClr val="E520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33CEB1-FC82-4275-9399-BBFD9839873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7281F9-8C66-402F-ADDB-16334626AA3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FF0D38-EC98-4E7D-8E5D-4AB1998B853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19B7FA-20C6-4DF6-A968-766810511CF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25BE1B-6F37-4A39-A35F-954E640E9B6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CB66178-1C9D-469A-A126-E12B824B783F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DC54D7-681D-4FE3-972F-DCF42E74BB98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BE1D57-8726-4862-909C-B386721738F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1972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9473D04E-62E3-4E5D-92CC-ED748F407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307525"/>
              </p:ext>
            </p:extLst>
          </p:nvPr>
        </p:nvGraphicFramePr>
        <p:xfrm>
          <a:off x="983638" y="1407159"/>
          <a:ext cx="1015108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7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유저가 챕터를 선택하게 되면 해당하는 스토리를 박사의 대사를 통해 유저에게 전달함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챕터를 진행하면서 유저에게 필요한 정보를 미리 제공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보상과 기타 스토리를 통해 유저가 원하는 챕터를 선택적으로 플레이하도록 유도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주의 사항이나 위험 요소를 스토리를 통해 전달</a:t>
                      </a:r>
                      <a:endParaRPr lang="en-US" altLang="ko-KR" sz="12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6913CF9-4776-4244-9BD1-5F055A16A547}"/>
              </a:ext>
            </a:extLst>
          </p:cNvPr>
          <p:cNvSpPr/>
          <p:nvPr/>
        </p:nvSpPr>
        <p:spPr>
          <a:xfrm>
            <a:off x="1289969" y="3103675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33C441-897C-4666-A858-2C35ABFABC35}"/>
              </a:ext>
            </a:extLst>
          </p:cNvPr>
          <p:cNvGrpSpPr/>
          <p:nvPr/>
        </p:nvGrpSpPr>
        <p:grpSpPr>
          <a:xfrm>
            <a:off x="1287459" y="1689960"/>
            <a:ext cx="5246692" cy="2782636"/>
            <a:chOff x="1287458" y="1689960"/>
            <a:chExt cx="4965043" cy="2633260"/>
          </a:xfrm>
        </p:grpSpPr>
        <p:pic>
          <p:nvPicPr>
            <p:cNvPr id="4" name="Picture 2" descr="7.png">
              <a:extLst>
                <a:ext uri="{FF2B5EF4-FFF2-40B4-BE49-F238E27FC236}">
                  <a16:creationId xmlns:a16="http://schemas.microsoft.com/office/drawing/2014/main" id="{A44B3812-07B0-495C-8384-28090BBAA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3"/>
            <a:stretch>
              <a:fillRect/>
            </a:stretch>
          </p:blipFill>
          <p:spPr bwMode="auto">
            <a:xfrm>
              <a:off x="1287458" y="1689960"/>
              <a:ext cx="4965043" cy="263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8757126-E58C-4DF0-86C4-03B14F7492DA}"/>
                </a:ext>
              </a:extLst>
            </p:cNvPr>
            <p:cNvSpPr/>
            <p:nvPr/>
          </p:nvSpPr>
          <p:spPr>
            <a:xfrm flipH="1">
              <a:off x="3763959" y="2413867"/>
              <a:ext cx="286150" cy="746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주인공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545579-B47F-4D83-8585-1521E47B7772}"/>
                </a:ext>
              </a:extLst>
            </p:cNvPr>
            <p:cNvSpPr/>
            <p:nvPr/>
          </p:nvSpPr>
          <p:spPr>
            <a:xfrm>
              <a:off x="5098195" y="2478099"/>
              <a:ext cx="415599" cy="747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>
                  <a:solidFill>
                    <a:schemeClr val="bg1"/>
                  </a:solidFill>
                </a:rPr>
                <a:t>박사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ED0480-02D4-4B75-A57C-8288F2B9FB84}"/>
                </a:ext>
              </a:extLst>
            </p:cNvPr>
            <p:cNvSpPr/>
            <p:nvPr/>
          </p:nvSpPr>
          <p:spPr>
            <a:xfrm>
              <a:off x="1793845" y="3292739"/>
              <a:ext cx="3304350" cy="10304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획득 가능 보상 내역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4E5C0E-CDAA-4BC6-80A2-B3B23D3470E4}"/>
                </a:ext>
              </a:extLst>
            </p:cNvPr>
            <p:cNvSpPr/>
            <p:nvPr/>
          </p:nvSpPr>
          <p:spPr>
            <a:xfrm>
              <a:off x="5237893" y="3860065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취소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2841F9-3125-4E01-89C2-4B5C0494A1E2}"/>
                </a:ext>
              </a:extLst>
            </p:cNvPr>
            <p:cNvSpPr/>
            <p:nvPr/>
          </p:nvSpPr>
          <p:spPr>
            <a:xfrm>
              <a:off x="5237893" y="3209824"/>
              <a:ext cx="907846" cy="422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50" dirty="0"/>
                <a:t>선택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F5BC04-FB2C-4390-8298-CEC68F787AE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A034ED-024F-4EDA-B87F-9A6DEEE5B65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CD206B-D7E8-4421-B3BC-864B303E237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75B80C-4BF4-46E4-B878-1B26D1828693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DCB296-ACB0-4F6D-B3EE-0E9E2A46A45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F5F8FE6-68B4-4FCF-B80E-58CD1737618A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228666-F944-4BCB-98F6-CC2E61BC3EB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6AB6A6-3537-42CA-8C98-66747796F64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629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41">
            <a:extLst>
              <a:ext uri="{FF2B5EF4-FFF2-40B4-BE49-F238E27FC236}">
                <a16:creationId xmlns:a16="http://schemas.microsoft.com/office/drawing/2014/main" id="{F5D7C6C7-DBEC-4BF1-8AF3-17465D929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81328"/>
              </p:ext>
            </p:extLst>
          </p:nvPr>
        </p:nvGraphicFramePr>
        <p:xfrm>
          <a:off x="983412" y="1259731"/>
          <a:ext cx="997438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5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룸에 입장 또는 퇴장하기 전에 해당 보스의 대사를 통해 스토리를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보스들의 대사가 게임소개를 반영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스토리의 복선을 위해 의미 심장한 대사를 하나씩 남겨둠</a:t>
                      </a:r>
                      <a:endParaRPr lang="en-US" altLang="ko-KR" sz="12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 별 스토리를 가장 효과적으로 전달할 수 있는 방법이라 생각함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룸 마다 스토리를 전달할 경우 게임에 집중력을 침해 할 것이라 생각했다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스테이지 보스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8">
            <a:extLst>
              <a:ext uri="{FF2B5EF4-FFF2-40B4-BE49-F238E27FC236}">
                <a16:creationId xmlns:a16="http://schemas.microsoft.com/office/drawing/2014/main" id="{51333579-8E4B-4039-941D-C808B91142B7}"/>
              </a:ext>
            </a:extLst>
          </p:cNvPr>
          <p:cNvGrpSpPr>
            <a:grpSpLocks/>
          </p:cNvGrpSpPr>
          <p:nvPr/>
        </p:nvGrpSpPr>
        <p:grpSpPr bwMode="auto">
          <a:xfrm>
            <a:off x="1268116" y="1384429"/>
            <a:ext cx="5323184" cy="3091584"/>
            <a:chOff x="944459" y="1228742"/>
            <a:chExt cx="4656242" cy="2705208"/>
          </a:xfrm>
        </p:grpSpPr>
        <p:pic>
          <p:nvPicPr>
            <p:cNvPr id="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2179D03F-4807-48A3-846C-F08EEB79C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4B59C10-4CF0-4BCD-8ADA-B01E3EC7681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7" name="그룹 11">
              <a:extLst>
                <a:ext uri="{FF2B5EF4-FFF2-40B4-BE49-F238E27FC236}">
                  <a16:creationId xmlns:a16="http://schemas.microsoft.com/office/drawing/2014/main" id="{4121E6ED-EFDA-4C65-8F80-2589C14A9C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15" name="사각형: 잘린 대각선 방향 모서리 14">
                <a:extLst>
                  <a:ext uri="{FF2B5EF4-FFF2-40B4-BE49-F238E27FC236}">
                    <a16:creationId xmlns:a16="http://schemas.microsoft.com/office/drawing/2014/main" id="{07B6A7CB-CA4C-4675-9862-3069644DB4B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16" name="사각형: 잘린 대각선 방향 모서리 15">
                <a:extLst>
                  <a:ext uri="{FF2B5EF4-FFF2-40B4-BE49-F238E27FC236}">
                    <a16:creationId xmlns:a16="http://schemas.microsoft.com/office/drawing/2014/main" id="{3ED9E653-D159-4093-BAB5-E1CE7ECC1EB3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체력</a:t>
                </a: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6135D07-2AE9-4C15-A311-53DA67E3341E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B38AF30-36EB-4C24-801B-A5817B239A4D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6735111-05F6-4625-8255-C4A214D3F003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00BFEEB-68B2-4C1E-87B1-35AA01FC1EFE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8F85DD69-8765-4EEC-8552-962E268FA0BC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16EBD92-F122-437A-A8C7-703E86481DF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109EC82-7FB8-4612-8D63-8F16D23CE839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B6F7A8-FE0A-4149-B8C1-352434D609F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A3686F-E3B6-464A-9D2E-FBD2296361A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C4F852-F48E-47A8-9C49-2EAA1FCEDACF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FE551E-ED9A-4BA6-84C0-E94BCDD3105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D5A073-24DD-4A47-ACDB-FB20A98C0FB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14AA79C-4B89-426F-96A4-78F0E1418BB2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A76D9B-83FF-4493-9945-FCF74BA1374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8926DC-7059-457D-A044-31B18714B9A1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5239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F9849F91-3B75-4644-A7D5-082F688FE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71500"/>
              </p:ext>
            </p:extLst>
          </p:nvPr>
        </p:nvGraphicFramePr>
        <p:xfrm>
          <a:off x="1046482" y="1498502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321BE558-4A64-491A-9C9F-54CD998F132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05D2D1-41C9-4AEE-AE7A-630C3714FB2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236F98-239B-4CC4-87B5-338C982F36F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AEA76-D2E9-4FDC-A023-ED2D89FC384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94265A-D29C-4EC5-9396-3B7C9FE2FC1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CB9EE2-1770-431F-A92B-9CE9C853D12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5C7646-011F-487C-98DC-DC8B2B8F8463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9DA144-D64A-4900-9EEE-FA060E43E131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0988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2B63C124-095E-4446-91CB-60D25E749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032338"/>
              </p:ext>
            </p:extLst>
          </p:nvPr>
        </p:nvGraphicFramePr>
        <p:xfrm>
          <a:off x="879894" y="1343105"/>
          <a:ext cx="10415767" cy="506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7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7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7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5E60E81F-A955-433F-BC6D-295834B413F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F61059-3B9B-4A75-BBBA-42BE648D7CC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955F93-6A31-4074-B6BB-9DD5D0143A4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68F73E-6217-499F-A89B-17B76C4D85A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AE7295-227C-48B4-A3C7-BF8A51BB5879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035A97-6A50-49CC-9FAC-1E11F4295748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383059-496D-4BE5-967B-744F25F02F11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67D39D-0B48-4035-B9D5-ADAB7ABA691F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409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375C3A19-E5A1-4031-B080-48A27C0BD319}"/>
              </a:ext>
            </a:extLst>
          </p:cNvPr>
          <p:cNvGrpSpPr>
            <a:grpSpLocks/>
          </p:cNvGrpSpPr>
          <p:nvPr/>
        </p:nvGrpSpPr>
        <p:grpSpPr bwMode="auto">
          <a:xfrm>
            <a:off x="1457963" y="1249391"/>
            <a:ext cx="8305799" cy="3492792"/>
            <a:chOff x="808429" y="755077"/>
            <a:chExt cx="7234160" cy="3041841"/>
          </a:xfrm>
        </p:grpSpPr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id="{4C4B5E24-83F9-4945-887C-7462E9006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5" y="814462"/>
              <a:ext cx="2661154" cy="2982456"/>
              <a:chOff x="7465235" y="1441053"/>
              <a:chExt cx="3548205" cy="3976606"/>
            </a:xfrm>
          </p:grpSpPr>
          <p:pic>
            <p:nvPicPr>
              <p:cNvPr id="13" name="Picture 2" descr=" ">
                <a:extLst>
                  <a:ext uri="{FF2B5EF4-FFF2-40B4-BE49-F238E27FC236}">
                    <a16:creationId xmlns:a16="http://schemas.microsoft.com/office/drawing/2014/main" id="{B8EB7715-38C5-459E-AFB1-0AD1E2CE2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8">
                <a:extLst>
                  <a:ext uri="{FF2B5EF4-FFF2-40B4-BE49-F238E27FC236}">
                    <a16:creationId xmlns:a16="http://schemas.microsoft.com/office/drawing/2014/main" id="{57BB1B1B-741D-4A73-A164-3C5F5B003E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2386907" cy="482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050" dirty="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050" dirty="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050" dirty="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050" dirty="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C28EE1-1130-4307-96E1-7A4B06BA490E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</p:grpSp>
        <p:grpSp>
          <p:nvGrpSpPr>
            <p:cNvPr id="5" name="그룹 9">
              <a:extLst>
                <a:ext uri="{FF2B5EF4-FFF2-40B4-BE49-F238E27FC236}">
                  <a16:creationId xmlns:a16="http://schemas.microsoft.com/office/drawing/2014/main" id="{1DE85E36-510E-41D6-A4F9-47CFC4413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6" name="그룹 10">
                <a:extLst>
                  <a:ext uri="{FF2B5EF4-FFF2-40B4-BE49-F238E27FC236}">
                    <a16:creationId xmlns:a16="http://schemas.microsoft.com/office/drawing/2014/main" id="{54A1BEF7-EB86-44F5-9795-F6BEF14D8E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11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F2B8B12A-5FBD-4344-86F5-7CB2723788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419CE7D0-A88B-4248-8C95-CA87721D6B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E811F8-96B1-4F3F-A534-40A524449771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1986669" cy="2859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8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7B5E6065-2006-4961-B7A0-F37472ABD1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16CCA76B-0238-4D2F-96A8-E7CB62323BAA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62E2266-871F-453E-A983-906CB5D8C857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3A3A67-6190-4C66-BDF4-3C53EA599150}"/>
              </a:ext>
            </a:extLst>
          </p:cNvPr>
          <p:cNvSpPr txBox="1"/>
          <p:nvPr/>
        </p:nvSpPr>
        <p:spPr>
          <a:xfrm>
            <a:off x="5243219" y="3803800"/>
            <a:ext cx="7752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+mn-lt"/>
              </a:rPr>
              <a:t>SD</a:t>
            </a:r>
            <a:r>
              <a:rPr lang="ko-KR" altLang="en-US" sz="1000" dirty="0">
                <a:latin typeface="+mn-lt"/>
              </a:rPr>
              <a:t> 화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D20E5CE-E1E2-4A2C-8D49-DC97EE8C4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058880"/>
              </p:ext>
            </p:extLst>
          </p:nvPr>
        </p:nvGraphicFramePr>
        <p:xfrm>
          <a:off x="1164567" y="4938016"/>
          <a:ext cx="9998014" cy="142794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9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미래 기술을 가진 사이보그 군인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미래의 기술과 과거의 기술이 합쳐진 형태의 신체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시공간 장치를 부각시키는 디자인을 사용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튜토리얼에서</a:t>
                      </a:r>
                      <a:r>
                        <a:rPr lang="ko-KR" altLang="en-US" sz="1200" dirty="0"/>
                        <a:t> 사용될 비슷하지만 조금 더 미래 기술이라고 생각할 만한 디자인의 코스튬 필요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31C698-05FE-40CC-9828-417A93B93CE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5B3691-AE38-449B-8DC9-5961C87C815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174591-58DB-4800-976E-C24849CB78A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3298F3-A1E0-4A84-88C3-4C577D6A41A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20AC8E-861D-4DE3-99A7-56AD549A3A9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6FAB0A5-BC2D-458E-8108-1171E209F737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83DA6D-4AF5-4FE5-B31D-DD5F8B8CEC34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BEDACD-C22F-4F98-9B5E-7BD96284D57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6800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91909F-86E2-4B4B-A51D-01C7926A6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02949"/>
              </p:ext>
            </p:extLst>
          </p:nvPr>
        </p:nvGraphicFramePr>
        <p:xfrm>
          <a:off x="1466850" y="3980642"/>
          <a:ext cx="9258300" cy="260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그룹 8">
            <a:extLst>
              <a:ext uri="{FF2B5EF4-FFF2-40B4-BE49-F238E27FC236}">
                <a16:creationId xmlns:a16="http://schemas.microsoft.com/office/drawing/2014/main" id="{E5E7F74E-7A6B-4012-9F12-946D15392975}"/>
              </a:ext>
            </a:extLst>
          </p:cNvPr>
          <p:cNvGrpSpPr>
            <a:grpSpLocks/>
          </p:cNvGrpSpPr>
          <p:nvPr/>
        </p:nvGrpSpPr>
        <p:grpSpPr bwMode="auto">
          <a:xfrm>
            <a:off x="2962274" y="1207673"/>
            <a:ext cx="6267452" cy="2580480"/>
            <a:chOff x="899161" y="1345195"/>
            <a:chExt cx="7345678" cy="3024611"/>
          </a:xfrm>
        </p:grpSpPr>
        <p:grpSp>
          <p:nvGrpSpPr>
            <p:cNvPr id="5" name="그룹 9">
              <a:extLst>
                <a:ext uri="{FF2B5EF4-FFF2-40B4-BE49-F238E27FC236}">
                  <a16:creationId xmlns:a16="http://schemas.microsoft.com/office/drawing/2014/main" id="{87FE49E6-AB21-4FA7-B6A6-88C71CFF25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12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1F87DDB1-497E-437C-9E80-DD1D011EE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7">
                <a:extLst>
                  <a:ext uri="{FF2B5EF4-FFF2-40B4-BE49-F238E27FC236}">
                    <a16:creationId xmlns:a16="http://schemas.microsoft.com/office/drawing/2014/main" id="{05CAA276-D880-4D15-8210-E3FBF18464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CF201EF-F59C-443F-B99D-224477BF66A8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6" name="그룹 10">
              <a:extLst>
                <a:ext uri="{FF2B5EF4-FFF2-40B4-BE49-F238E27FC236}">
                  <a16:creationId xmlns:a16="http://schemas.microsoft.com/office/drawing/2014/main" id="{5FA9FA50-738E-4D4A-B31C-E06CF73FD5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7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E29EA6DD-D3C6-4CBD-99B5-AC5F10ED4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12">
                <a:extLst>
                  <a:ext uri="{FF2B5EF4-FFF2-40B4-BE49-F238E27FC236}">
                    <a16:creationId xmlns:a16="http://schemas.microsoft.com/office/drawing/2014/main" id="{16E38B8B-BE42-4162-AE02-1F5B5CB07F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9" name="Picture 2" descr="관련 이미지">
                <a:extLst>
                  <a:ext uri="{FF2B5EF4-FFF2-40B4-BE49-F238E27FC236}">
                    <a16:creationId xmlns:a16="http://schemas.microsoft.com/office/drawing/2014/main" id="{8738E9FE-ECD8-4273-A469-A7CCB842F1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14">
                <a:extLst>
                  <a:ext uri="{FF2B5EF4-FFF2-40B4-BE49-F238E27FC236}">
                    <a16:creationId xmlns:a16="http://schemas.microsoft.com/office/drawing/2014/main" id="{427AF9FE-C538-40FF-94FC-8A78F4C6F9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C177B9C-F19F-4DC7-A1B9-729E5CBA9C0B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E7DCB7-6DA0-44E5-8E6C-A20231E1525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816DD-F678-441C-9B57-8382277B6FA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6C33C1-63BB-4FEA-9792-A3FE7F16358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824AF4-0DF3-4286-B372-99E8FBBE2E4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185FD5-EA35-46F6-9112-4B08AA7A80E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D5207CC-8071-44A9-959F-1D9323F80B70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CCE0DA-7378-4AA9-BEB8-432679220835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FCAB3F-F2A4-4EBB-9CEC-C817C29E740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5722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F87C4-3A2F-4927-8D12-F57B77DA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24BDBFE-10A9-42AE-B5E3-412DC448A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80865"/>
              </p:ext>
            </p:extLst>
          </p:nvPr>
        </p:nvGraphicFramePr>
        <p:xfrm>
          <a:off x="854015" y="4437403"/>
          <a:ext cx="10550106" cy="1544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0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6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265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그룹 8">
            <a:extLst>
              <a:ext uri="{FF2B5EF4-FFF2-40B4-BE49-F238E27FC236}">
                <a16:creationId xmlns:a16="http://schemas.microsoft.com/office/drawing/2014/main" id="{1762157B-B584-4A15-9E10-94E1059ED831}"/>
              </a:ext>
            </a:extLst>
          </p:cNvPr>
          <p:cNvGrpSpPr>
            <a:grpSpLocks/>
          </p:cNvGrpSpPr>
          <p:nvPr/>
        </p:nvGrpSpPr>
        <p:grpSpPr bwMode="auto">
          <a:xfrm>
            <a:off x="1945640" y="1343146"/>
            <a:ext cx="8608059" cy="2753006"/>
            <a:chOff x="1003759" y="1595120"/>
            <a:chExt cx="11117121" cy="3556000"/>
          </a:xfrm>
        </p:grpSpPr>
        <p:pic>
          <p:nvPicPr>
            <p:cNvPr id="5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340B232-18EB-4152-B58B-924DC149F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456BAA5A-C611-4D82-9C44-DB054D375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D973939-80AD-4542-829A-7DA15C48F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21410027-6BC7-4918-AA5D-163DEEAA5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90DE2A-936F-4DEF-9E1C-74F95D74CBA5}"/>
                </a:ext>
              </a:extLst>
            </p:cNvPr>
            <p:cNvSpPr txBox="1"/>
            <p:nvPr/>
          </p:nvSpPr>
          <p:spPr>
            <a:xfrm>
              <a:off x="1340258" y="4653703"/>
              <a:ext cx="1497200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화학 </a:t>
              </a:r>
              <a:r>
                <a:rPr lang="en-US" altLang="ko-KR" sz="1200" dirty="0">
                  <a:latin typeface="+mn-lt"/>
                </a:rPr>
                <a:t>or</a:t>
              </a:r>
              <a:r>
                <a:rPr lang="ko-KR" altLang="en-US" sz="1200" dirty="0">
                  <a:latin typeface="+mn-lt"/>
                </a:rPr>
                <a:t> 에너지</a:t>
              </a:r>
              <a:endParaRPr lang="en-US" altLang="ko-KR" sz="1200" dirty="0"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508717-1E8F-4D20-9572-43C11ED7518F}"/>
                </a:ext>
              </a:extLst>
            </p:cNvPr>
            <p:cNvSpPr txBox="1"/>
            <p:nvPr/>
          </p:nvSpPr>
          <p:spPr>
            <a:xfrm>
              <a:off x="3905259" y="4653703"/>
              <a:ext cx="1201156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전기 </a:t>
              </a:r>
              <a:r>
                <a:rPr lang="en-US" altLang="ko-KR" sz="1200" dirty="0">
                  <a:latin typeface="+mn-lt"/>
                </a:rPr>
                <a:t>/ </a:t>
              </a:r>
              <a:r>
                <a:rPr lang="ko-KR" altLang="en-US" sz="1200" dirty="0">
                  <a:latin typeface="+mn-lt"/>
                </a:rPr>
                <a:t>전자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79E698-B256-4058-9149-CDC267ED8332}"/>
                </a:ext>
              </a:extLst>
            </p:cNvPr>
            <p:cNvSpPr txBox="1"/>
            <p:nvPr/>
          </p:nvSpPr>
          <p:spPr>
            <a:xfrm>
              <a:off x="7014157" y="4653703"/>
              <a:ext cx="635979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기계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7E5162-81F6-4333-963B-1B19ECD31E70}"/>
                </a:ext>
              </a:extLst>
            </p:cNvPr>
            <p:cNvSpPr txBox="1"/>
            <p:nvPr/>
          </p:nvSpPr>
          <p:spPr>
            <a:xfrm>
              <a:off x="9289221" y="4653703"/>
              <a:ext cx="635979" cy="3577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latin typeface="+mn-lt"/>
                </a:rPr>
                <a:t>생명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95E1EB-0B20-45A1-AA02-783A3EA90B4D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72ED4C-8B85-4524-B306-C22BD8849517}"/>
                </a:ext>
              </a:extLst>
            </p:cNvPr>
            <p:cNvSpPr txBox="1"/>
            <p:nvPr/>
          </p:nvSpPr>
          <p:spPr>
            <a:xfrm>
              <a:off x="10628861" y="2575138"/>
              <a:ext cx="900970" cy="7553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sz="800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872B176-2233-4688-8C8C-BD27EA72EDF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03B3A5-2E8B-4354-9149-4FC5F521C2D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3889FC-CCC6-438C-9692-A241AD20190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52E5F2-E730-435C-ACE1-534634134F7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120A6F-6B11-408F-AAA1-FA765927D76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957331C-150D-4488-A4A0-7F33523CBA75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79CC1E-4446-4B57-BA7B-271CAE5CD537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C4217C-3CBA-4C8D-BEBD-8165E6D188BF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17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20">
            <a:extLst>
              <a:ext uri="{FF2B5EF4-FFF2-40B4-BE49-F238E27FC236}">
                <a16:creationId xmlns:a16="http://schemas.microsoft.com/office/drawing/2014/main" id="{79832258-7499-4FBB-9AE0-C8C8E9DEC28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33448" y="1260918"/>
            <a:ext cx="6507894" cy="31977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58CE2ACE-573D-459E-A5F2-1D48EC1436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858821"/>
              </p:ext>
            </p:extLst>
          </p:nvPr>
        </p:nvGraphicFramePr>
        <p:xfrm>
          <a:off x="461184" y="4088463"/>
          <a:ext cx="4646468" cy="228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52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3606943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/>
                        <a:t>Chillly</a:t>
                      </a:r>
                      <a:r>
                        <a:rPr lang="en-US" altLang="ko-KR" sz="1200" dirty="0"/>
                        <a:t> Room ( </a:t>
                      </a:r>
                      <a:r>
                        <a:rPr lang="ko-KR" altLang="en-US" sz="1200" dirty="0"/>
                        <a:t>중국</a:t>
                      </a:r>
                      <a:r>
                        <a:rPr lang="en-US" altLang="ko-KR" sz="1200" dirty="0"/>
                        <a:t> 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17.2.16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 </a:t>
                      </a:r>
                      <a:r>
                        <a:rPr lang="en-US" altLang="ko-KR" sz="1200" dirty="0"/>
                        <a:t>(IOS, </a:t>
                      </a:r>
                      <a:r>
                        <a:rPr lang="ko-KR" altLang="en-US" sz="1200" dirty="0"/>
                        <a:t>안드로이드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콘솔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닌텐도 스위치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23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E1453FBD-8168-4B69-97DF-F1375D13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016591" y="1754776"/>
            <a:ext cx="5562600" cy="8931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6F2723-E566-47AF-B9FB-50799FB890AC}"/>
              </a:ext>
            </a:extLst>
          </p:cNvPr>
          <p:cNvSpPr txBox="1"/>
          <p:nvPr/>
        </p:nvSpPr>
        <p:spPr>
          <a:xfrm>
            <a:off x="5559244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B310E-1FCA-411A-ABBE-C759643DD548}"/>
              </a:ext>
            </a:extLst>
          </p:cNvPr>
          <p:cNvSpPr txBox="1"/>
          <p:nvPr/>
        </p:nvSpPr>
        <p:spPr>
          <a:xfrm>
            <a:off x="5794252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213B62-E4AB-4057-81F1-B6741D6FADE4}"/>
              </a:ext>
            </a:extLst>
          </p:cNvPr>
          <p:cNvSpPr txBox="1"/>
          <p:nvPr/>
        </p:nvSpPr>
        <p:spPr>
          <a:xfrm>
            <a:off x="5655593" y="303586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3F4B8-6514-436F-B6C3-DB8535E19F2A}"/>
              </a:ext>
            </a:extLst>
          </p:cNvPr>
          <p:cNvSpPr txBox="1"/>
          <p:nvPr/>
        </p:nvSpPr>
        <p:spPr>
          <a:xfrm>
            <a:off x="5751774" y="3653604"/>
            <a:ext cx="2666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스테이지 마지막 층은 항상 보스 방이 배치됨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7373A-0EF8-4E0A-894B-84A28181C57B}"/>
              </a:ext>
            </a:extLst>
          </p:cNvPr>
          <p:cNvSpPr txBox="1"/>
          <p:nvPr/>
        </p:nvSpPr>
        <p:spPr>
          <a:xfrm>
            <a:off x="5650238" y="3945960"/>
            <a:ext cx="3127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2C6F0B-5AD3-46B0-A7B6-1724C4C26EAD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>
            <a:off x="6765023" y="1469805"/>
            <a:ext cx="31980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00AD259-1AD4-4638-8EF7-77EB94886E4E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>
            <a:off x="6765023" y="1469805"/>
            <a:ext cx="2004705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BAD0DC9-BC3B-4286-B16A-60F829AE8A26}"/>
              </a:ext>
            </a:extLst>
          </p:cNvPr>
          <p:cNvCxnSpPr>
            <a:cxnSpLocks/>
            <a:stCxn id="24" idx="3"/>
            <a:endCxn id="34" idx="0"/>
          </p:cNvCxnSpPr>
          <p:nvPr/>
        </p:nvCxnSpPr>
        <p:spPr>
          <a:xfrm>
            <a:off x="6765023" y="1469805"/>
            <a:ext cx="37427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3B760-6292-4A22-BC12-46937693B2C8}"/>
              </a:ext>
            </a:extLst>
          </p:cNvPr>
          <p:cNvSpPr/>
          <p:nvPr/>
        </p:nvSpPr>
        <p:spPr>
          <a:xfrm>
            <a:off x="6282575" y="1785302"/>
            <a:ext cx="160451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9C515F-C75E-4E30-87B6-32C965B79B99}"/>
              </a:ext>
            </a:extLst>
          </p:cNvPr>
          <p:cNvSpPr/>
          <p:nvPr/>
        </p:nvSpPr>
        <p:spPr>
          <a:xfrm>
            <a:off x="7932219" y="1785302"/>
            <a:ext cx="1675017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AEBF75-1FF0-42DC-8028-827CEEC33E2E}"/>
              </a:ext>
            </a:extLst>
          </p:cNvPr>
          <p:cNvSpPr/>
          <p:nvPr/>
        </p:nvSpPr>
        <p:spPr>
          <a:xfrm>
            <a:off x="9652367" y="1785302"/>
            <a:ext cx="171074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0D3ACD-559D-4D26-B2BE-8554F7B764B7}"/>
              </a:ext>
            </a:extLst>
          </p:cNvPr>
          <p:cNvSpPr/>
          <p:nvPr/>
        </p:nvSpPr>
        <p:spPr>
          <a:xfrm>
            <a:off x="823655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B336513-2000-4AA3-8B5D-7B4FECB94A55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 flipV="1">
            <a:off x="7670087" y="2389567"/>
            <a:ext cx="756998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BE8319C4-5B20-4EFF-B373-08D3C5B9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8797891" y="2787290"/>
            <a:ext cx="995896" cy="74113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89CEEEB-4447-4B97-A443-CF2764D3B5FA}"/>
              </a:ext>
            </a:extLst>
          </p:cNvPr>
          <p:cNvCxnSpPr>
            <a:stCxn id="26" idx="3"/>
            <a:endCxn id="48" idx="1"/>
          </p:cNvCxnSpPr>
          <p:nvPr/>
        </p:nvCxnSpPr>
        <p:spPr>
          <a:xfrm flipV="1">
            <a:off x="8065227" y="3157856"/>
            <a:ext cx="732664" cy="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 descr="회로이(가) 표시된 사진&#10;&#10;자동 생성된 설명">
            <a:extLst>
              <a:ext uri="{FF2B5EF4-FFF2-40B4-BE49-F238E27FC236}">
                <a16:creationId xmlns:a16="http://schemas.microsoft.com/office/drawing/2014/main" id="{341D75C8-5E3F-4901-A43E-1CB7DB4F8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8808177" y="3649232"/>
            <a:ext cx="975323" cy="741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4AAE89-0153-43D7-B43B-A215FBAEFC55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B1A8D16-CD5C-45D7-9651-2401A2C0E374}"/>
              </a:ext>
            </a:extLst>
          </p:cNvPr>
          <p:cNvCxnSpPr>
            <a:cxnSpLocks/>
            <a:stCxn id="50" idx="3"/>
            <a:endCxn id="51" idx="2"/>
          </p:cNvCxnSpPr>
          <p:nvPr/>
        </p:nvCxnSpPr>
        <p:spPr>
          <a:xfrm flipV="1">
            <a:off x="9783500" y="2389567"/>
            <a:ext cx="1434207" cy="1630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9">
            <a:extLst>
              <a:ext uri="{FF2B5EF4-FFF2-40B4-BE49-F238E27FC236}">
                <a16:creationId xmlns:a16="http://schemas.microsoft.com/office/drawing/2014/main" id="{91471CAB-DE2E-497A-B62E-C4BDFF0954B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4" y="1315415"/>
            <a:ext cx="4618943" cy="258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6">
            <a:extLst>
              <a:ext uri="{FF2B5EF4-FFF2-40B4-BE49-F238E27FC236}">
                <a16:creationId xmlns:a16="http://schemas.microsoft.com/office/drawing/2014/main" id="{8E146EEC-BF04-4B3C-83DD-48DE24F58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5453164" y="4749214"/>
            <a:ext cx="1700810" cy="12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8FF15CE-F813-4005-943B-73FA92D4BBCB}"/>
              </a:ext>
            </a:extLst>
          </p:cNvPr>
          <p:cNvSpPr txBox="1"/>
          <p:nvPr/>
        </p:nvSpPr>
        <p:spPr>
          <a:xfrm>
            <a:off x="7215492" y="4739825"/>
            <a:ext cx="2380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로딩 시간을 활용해 특성을 선택하게 됨</a:t>
            </a:r>
          </a:p>
        </p:txBody>
      </p:sp>
      <p:pic>
        <p:nvPicPr>
          <p:cNvPr id="57" name="Picture 2" descr="소울나이트 특성에 대한 이미지 검색결과">
            <a:extLst>
              <a:ext uri="{FF2B5EF4-FFF2-40B4-BE49-F238E27FC236}">
                <a16:creationId xmlns:a16="http://schemas.microsoft.com/office/drawing/2014/main" id="{1C30B345-461A-4353-A618-B2ED5CE56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214" r="28549" b="16603"/>
          <a:stretch/>
        </p:blipFill>
        <p:spPr bwMode="auto">
          <a:xfrm>
            <a:off x="7226344" y="5012415"/>
            <a:ext cx="1059464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소울나이트 무기에 대한 이미지 검색결과">
            <a:extLst>
              <a:ext uri="{FF2B5EF4-FFF2-40B4-BE49-F238E27FC236}">
                <a16:creationId xmlns:a16="http://schemas.microsoft.com/office/drawing/2014/main" id="{15928CAB-8EA9-4BEE-9333-60041E517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-1784" r="9000" b="51285"/>
          <a:stretch/>
        </p:blipFill>
        <p:spPr bwMode="auto">
          <a:xfrm>
            <a:off x="8344694" y="4986046"/>
            <a:ext cx="1910311" cy="7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E24972-0EAF-4D26-B8ED-15D3E9C250E3}"/>
              </a:ext>
            </a:extLst>
          </p:cNvPr>
          <p:cNvSpPr txBox="1"/>
          <p:nvPr/>
        </p:nvSpPr>
        <p:spPr>
          <a:xfrm>
            <a:off x="8318669" y="5830481"/>
            <a:ext cx="3336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다양한 무기와 특성을 획득해 가며 게임을 진행하는 방식</a:t>
            </a:r>
          </a:p>
        </p:txBody>
      </p:sp>
      <p:sp>
        <p:nvSpPr>
          <p:cNvPr id="61" name="내용 개체 틀 20">
            <a:extLst>
              <a:ext uri="{FF2B5EF4-FFF2-40B4-BE49-F238E27FC236}">
                <a16:creationId xmlns:a16="http://schemas.microsoft.com/office/drawing/2014/main" id="{81342DE7-5C8B-478C-84A4-BB3BAF30BBAF}"/>
              </a:ext>
            </a:extLst>
          </p:cNvPr>
          <p:cNvSpPr txBox="1">
            <a:spLocks/>
          </p:cNvSpPr>
          <p:nvPr/>
        </p:nvSpPr>
        <p:spPr>
          <a:xfrm>
            <a:off x="5226906" y="4563699"/>
            <a:ext cx="6507894" cy="180914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479A8E8-A416-4F03-B801-308C29EE9F2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3F70C5-6AEC-4B95-BA5C-910427AC639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857B77-40D1-4246-84F6-8B21CF38C5F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46F04B-A6D6-49D9-B917-850AC448E8E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246888-C6DE-43B0-AC7F-F531DFD2586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A5B78DE-3B12-41FF-AE63-9843ACCF552B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349FF98-E4D2-4527-AC4F-7CB861987002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62ECF2-B70F-4D33-94C3-DFA0EFD9702D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BD642B-EDF5-4750-96A0-6B23E739B47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6BA7AE-5960-4A7F-B015-16271FE78A0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46A12D-AAE8-4A30-9FBE-CC0B5A3C258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E301E3-3960-4FA8-A65C-0A1D6A855E6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EA448A-D0C7-4F51-ACCD-908951AD9B79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총 정리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287BFB-2398-4F6A-9EFE-DF942368A0F9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AF8608-0BFF-4C77-B447-096807C8512E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0719F5-D6C3-4F60-8F51-CC6E8C385C0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0DF47-D0DB-42F9-A0B7-1488801AB3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 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게임의 경우 죽음의 페널티가 강하게 작용한다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세이브 포인트가 없고 캐릭터가 사망하게 되면 캐릭터 정보를 삭제해 다시 </a:t>
            </a:r>
            <a:r>
              <a:rPr lang="en-US" altLang="ko-KR" sz="1400" dirty="0"/>
              <a:t>1</a:t>
            </a:r>
            <a:r>
              <a:rPr lang="ko-KR" altLang="en-US" sz="1400" dirty="0"/>
              <a:t>레벨 부터 시작하도록 하기 때문이다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위 요소는 게임의 진입장벽을 만들어 신규 유저 유입이 어려워진다</a:t>
            </a:r>
            <a:r>
              <a:rPr lang="en-US" altLang="ko-KR" sz="1400" dirty="0"/>
              <a:t>.</a:t>
            </a:r>
            <a:r>
              <a:rPr lang="ko-KR" altLang="en-US" sz="1400" dirty="0"/>
              <a:t> 또한 새롭게 시작한 유저들 마저 익숙하지 않은 방식에 거부감을 느껴 게임을 종료하게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소울 나이트의 경우 위 요소를 </a:t>
            </a:r>
            <a:r>
              <a:rPr lang="en-US" altLang="ko-KR" sz="1400" dirty="0"/>
              <a:t>LITE </a:t>
            </a:r>
            <a:r>
              <a:rPr lang="ko-KR" altLang="en-US" sz="1400" dirty="0"/>
              <a:t>하게 사용한다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게임이 종료되면 캐릭터의 모든 정보를 삭제하는 것이 아닌 클리어한 던전의 개수나 처치한 몬스터의 수 만큼 포인트로 환산해 재화로 지급한다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해당 재화를 소비해 유저는 원하는 캐릭터를 구입하기도 하고 강화를 통해 성능을 업그레이드 하기도 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32B6B6-8E58-46DF-9131-B4969697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053D4255-C4E6-46BF-AA0D-C9C14FD88A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1118613" y="1299828"/>
            <a:ext cx="4239774" cy="2386682"/>
          </a:xfrm>
          <a:prstGeom prst="rect">
            <a:avLst/>
          </a:prstGeom>
        </p:spPr>
      </p:pic>
      <p:pic>
        <p:nvPicPr>
          <p:cNvPr id="11" name="내용 개체 틀 81">
            <a:extLst>
              <a:ext uri="{FF2B5EF4-FFF2-40B4-BE49-F238E27FC236}">
                <a16:creationId xmlns:a16="http://schemas.microsoft.com/office/drawing/2014/main" id="{10783915-FDF4-4E15-B14C-59E9061B810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1118613" y="3889375"/>
            <a:ext cx="4239774" cy="2174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6C77C8-2CD6-4310-9882-0BB97B37C38E}"/>
              </a:ext>
            </a:extLst>
          </p:cNvPr>
          <p:cNvSpPr/>
          <p:nvPr/>
        </p:nvSpPr>
        <p:spPr>
          <a:xfrm>
            <a:off x="457198" y="1268413"/>
            <a:ext cx="5562601" cy="4946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23B6E3-A3E4-4E11-9340-F0F18329C5C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B8B7DE-FC7F-4747-BC45-D703F68B377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CDA36A-63B4-4CBE-825B-D927E4F78B0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82A5D2-76EC-4977-A81E-33A87066F0B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1FCC88-B264-4222-AB2F-2D6DE228443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908BE95-E4FB-47D8-8568-E3D4455961D4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2EB3B4-E023-4781-915E-AD3274C50737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D4E99A-8257-4D3F-AF8F-EEE29D898929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50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pic>
        <p:nvPicPr>
          <p:cNvPr id="11" name="그림 10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93E8452F-E343-4EC7-94C5-11E06D01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4" y="1519884"/>
            <a:ext cx="4817382" cy="2422679"/>
          </a:xfrm>
          <a:prstGeom prst="rect">
            <a:avLst/>
          </a:prstGeom>
        </p:spPr>
      </p:pic>
      <p:pic>
        <p:nvPicPr>
          <p:cNvPr id="15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id="{F00C171F-463B-491C-845B-78AE435B5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9" y="4344847"/>
            <a:ext cx="4812507" cy="164156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232E5F-7679-4262-8C76-5756EA8A2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7132263" y="1352621"/>
            <a:ext cx="3042398" cy="153417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8191C1C-4B25-4890-AA96-512F3209C6E3}"/>
              </a:ext>
            </a:extLst>
          </p:cNvPr>
          <p:cNvSpPr txBox="1"/>
          <p:nvPr/>
        </p:nvSpPr>
        <p:spPr>
          <a:xfrm>
            <a:off x="5781235" y="2913606"/>
            <a:ext cx="5753541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E73CFF-32EE-4D98-A5E7-97E0EFD2EBC4}"/>
              </a:ext>
            </a:extLst>
          </p:cNvPr>
          <p:cNvSpPr/>
          <p:nvPr/>
        </p:nvSpPr>
        <p:spPr>
          <a:xfrm>
            <a:off x="5772149" y="1280023"/>
            <a:ext cx="5762626" cy="2280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2B8EFD9-4750-4B5F-8F12-7FA6FEE00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50114"/>
              </p:ext>
            </p:extLst>
          </p:nvPr>
        </p:nvGraphicFramePr>
        <p:xfrm>
          <a:off x="5772149" y="3587122"/>
          <a:ext cx="5762625" cy="280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53864993"/>
                    </a:ext>
                  </a:extLst>
                </a:gridCol>
              </a:tblGrid>
              <a:tr h="472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방 배치 방식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33879"/>
                  </a:ext>
                </a:extLst>
              </a:tr>
              <a:tr h="2331584">
                <a:tc>
                  <a:txBody>
                    <a:bodyPr/>
                    <a:lstStyle/>
                    <a:p>
                      <a:pPr marL="171450" lvl="0" indent="-171450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/>
                        <a:t>시작 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포탈 룸은 층마다 하나씩 배치</a:t>
                      </a:r>
                      <a:r>
                        <a:rPr lang="en-US" altLang="ko-KR" sz="1000" dirty="0"/>
                        <a:t>(5</a:t>
                      </a:r>
                      <a:r>
                        <a:rPr lang="ko-KR" altLang="en-US" sz="1000" dirty="0"/>
                        <a:t>번째 층마다 포탈 룸은 보스 룸으로 치환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시작 룸을 기준으로 상하좌우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중 한 방향을 기준으로 방을 생성해 연결함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차원 배열의 최소 </a:t>
                      </a:r>
                      <a:r>
                        <a:rPr lang="en-US" altLang="ko-KR" sz="1000" dirty="0"/>
                        <a:t>3x3(9</a:t>
                      </a:r>
                      <a:r>
                        <a:rPr lang="ko-KR" altLang="en-US" sz="1000" dirty="0"/>
                        <a:t>개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크기에 시작점과 </a:t>
                      </a:r>
                      <a:r>
                        <a:rPr lang="ko-KR" altLang="en-US" sz="1000" dirty="0" err="1"/>
                        <a:t>포탈룸을</a:t>
                      </a:r>
                      <a:r>
                        <a:rPr lang="ko-KR" altLang="en-US" sz="1000" dirty="0"/>
                        <a:t> 배치하고 나머지는 규칙에 맞게 </a:t>
                      </a:r>
                      <a:r>
                        <a:rPr lang="ko-KR" altLang="en-US" sz="1000" dirty="0" err="1"/>
                        <a:t>래덤배치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배치완료 시 방들을 하나의 층으로 묶어 관리</a:t>
                      </a:r>
                      <a:endParaRPr lang="en-US" altLang="ko-KR" sz="1000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1107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CF95F4-4D2B-4406-8EE3-3E395D669E78}"/>
              </a:ext>
            </a:extLst>
          </p:cNvPr>
          <p:cNvSpPr/>
          <p:nvPr/>
        </p:nvSpPr>
        <p:spPr>
          <a:xfrm>
            <a:off x="657225" y="1280023"/>
            <a:ext cx="5114925" cy="5101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C40FA-4254-446F-8FBE-8805FF556FCD}"/>
              </a:ext>
            </a:extLst>
          </p:cNvPr>
          <p:cNvSpPr/>
          <p:nvPr/>
        </p:nvSpPr>
        <p:spPr>
          <a:xfrm>
            <a:off x="5772150" y="1280023"/>
            <a:ext cx="5762625" cy="5101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BE33A1-F901-4C54-8B87-0D555E9C840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4A3E68-F532-4420-9E07-B52A9D635B2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FA1890-C930-49B3-80CE-3C13A0274C4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5C0F2D-9CE5-46ED-B30B-E0EFAAA2F0D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CE83D4-A656-4F46-AA7E-5483E4CB1C6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29B541B-FB7D-47E0-AAE9-2D9C9113C571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910F133-E726-4CA0-B4A6-27BB175E46B7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4C2866B-0E17-4513-8C00-F128059F9EA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A3DB9-AC69-4B48-9738-D8E6FEFDD4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소울 나이트의 경우 식별 요소를 거의 사용하지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구조물의 효과나 아이템의 성능</a:t>
            </a:r>
            <a:r>
              <a:rPr lang="en-US" altLang="ko-KR" sz="1400" dirty="0"/>
              <a:t>, </a:t>
            </a:r>
            <a:r>
              <a:rPr lang="ko-KR" altLang="en-US" sz="1400" dirty="0"/>
              <a:t>던전 형태를 직접적으로 </a:t>
            </a:r>
            <a:r>
              <a:rPr lang="en-US" altLang="ko-KR" sz="1400" dirty="0"/>
              <a:t>UI</a:t>
            </a:r>
            <a:r>
              <a:rPr lang="ko-KR" altLang="en-US" sz="1400" dirty="0"/>
              <a:t>나 텍스트를 통해 정보를 전달한다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식별 요소가 많은 경우 유저는 플레이에 시행 착오를 상대적으로 오랜 시간 격을 것이라는 판단에 과감히 삭제한 것으로 판단된다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유일하게 식별 요소가 있는 것은 몬스터의 공격 패턴이다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직접 경험해 보지 않으면 각 몬스터의 스킬과 효과를 알 수 없기 때문이다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8DD2536-7D11-4381-BF90-B16D704B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pic>
        <p:nvPicPr>
          <p:cNvPr id="34" name="내용 개체 틀 33">
            <a:extLst>
              <a:ext uri="{FF2B5EF4-FFF2-40B4-BE49-F238E27FC236}">
                <a16:creationId xmlns:a16="http://schemas.microsoft.com/office/drawing/2014/main" id="{0C43B762-514D-44F6-9EF3-E2AFE7F42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785971"/>
            <a:ext cx="3517697" cy="1414395"/>
          </a:xfrm>
        </p:spPr>
      </p:pic>
      <p:pic>
        <p:nvPicPr>
          <p:cNvPr id="25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802425F5-DFE8-47A7-A35F-E7867D64575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887417" y="3717925"/>
            <a:ext cx="2702166" cy="21748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E56B64-7390-438F-8716-40EC112FA1D9}"/>
              </a:ext>
            </a:extLst>
          </p:cNvPr>
          <p:cNvSpPr/>
          <p:nvPr/>
        </p:nvSpPr>
        <p:spPr>
          <a:xfrm>
            <a:off x="457198" y="1426706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599D3-65B7-4A12-8C17-AC47F51DA9F4}"/>
              </a:ext>
            </a:extLst>
          </p:cNvPr>
          <p:cNvSpPr/>
          <p:nvPr/>
        </p:nvSpPr>
        <p:spPr>
          <a:xfrm>
            <a:off x="457198" y="3602376"/>
            <a:ext cx="5562601" cy="2493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B4EFB7-7F11-4C84-A041-30013FF6DA1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BE8755-AB33-495F-BBA2-00F0FD48EE4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8D9CB0-3F67-4A69-B135-D27193EA862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3337AD-3729-46B7-86C9-14BBC5ED0CB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8F9F04-9115-4F6C-BF94-31D303B328D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55084DE-4595-421C-A29F-C6FFF099F15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2CA8D5-599B-421A-94D8-88E943FD9277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AF935D-D110-4021-A231-6C8E03CDA882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416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E8A87E1C-ED49-47A6-B186-C4380AD320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713388"/>
            <a:ext cx="5295900" cy="15595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B6D9A-9524-4772-A875-D7AF82502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</a:t>
            </a:r>
            <a:r>
              <a:rPr lang="en-US" altLang="ko-KR" sz="1400" dirty="0"/>
              <a:t>-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게임에서는 캐릭터의 체력 이외에 부가적으로 관리해야 하는 수치가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소울 나이트에서는 그것을 </a:t>
            </a:r>
            <a:r>
              <a:rPr lang="ko-KR" altLang="en-US" sz="1400" dirty="0" err="1"/>
              <a:t>마나로</a:t>
            </a:r>
            <a:r>
              <a:rPr lang="ko-KR" altLang="en-US" sz="1400" dirty="0"/>
              <a:t> 설정해 관리하도록 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무기마다 마나 소비양이 다르고 무기의 등급이 높을 수록 사용하는 </a:t>
            </a:r>
            <a:r>
              <a:rPr lang="ko-KR" altLang="en-US" sz="1400" dirty="0" err="1"/>
              <a:t>마나의</a:t>
            </a:r>
            <a:r>
              <a:rPr lang="ko-KR" altLang="en-US" sz="1400" dirty="0"/>
              <a:t> 수가 증가하게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마나가</a:t>
            </a:r>
            <a:r>
              <a:rPr lang="ko-KR" altLang="en-US" sz="1400" dirty="0"/>
              <a:t> 자동으로 회복되는 기존 게임들과 달리 </a:t>
            </a:r>
            <a:r>
              <a:rPr lang="ko-KR" altLang="en-US" sz="1400" dirty="0" err="1"/>
              <a:t>포션과</a:t>
            </a:r>
            <a:r>
              <a:rPr lang="ko-KR" altLang="en-US" sz="1400" dirty="0"/>
              <a:t> 몬스터 처치 보상으로만 회복이 가능해 자원관리가 중요해 진다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때문에 일반 던전에서 계획없이 무기를 사용하게 되면 이후 보스 전투에서 사용할 </a:t>
            </a:r>
            <a:r>
              <a:rPr lang="ko-KR" altLang="en-US" sz="1400" dirty="0" err="1"/>
              <a:t>마나가</a:t>
            </a:r>
            <a:r>
              <a:rPr lang="ko-KR" altLang="en-US" sz="1400" dirty="0"/>
              <a:t> 없어지게 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F997D1-8912-4E2B-B8AC-165017C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21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781C8782-A039-4313-9D7E-1D25C270FFB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2" y="3717925"/>
            <a:ext cx="3787576" cy="217487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F55ADD-4182-49CF-A49B-AD5E2948D3D9}"/>
              </a:ext>
            </a:extLst>
          </p:cNvPr>
          <p:cNvSpPr/>
          <p:nvPr/>
        </p:nvSpPr>
        <p:spPr>
          <a:xfrm>
            <a:off x="457198" y="1426706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04D5EF-F601-40C3-A114-40257A83414C}"/>
              </a:ext>
            </a:extLst>
          </p:cNvPr>
          <p:cNvSpPr/>
          <p:nvPr/>
        </p:nvSpPr>
        <p:spPr>
          <a:xfrm>
            <a:off x="457198" y="3596501"/>
            <a:ext cx="5562601" cy="2509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FB6824-4DAC-41CE-A1AD-A9B65F80466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230FC5-0528-4ECF-BE02-EE12DF1B77E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02D60-D56A-450F-AAE6-CB9FE273912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E7AFEC-5883-4DDE-9F59-EABDC2A4BF8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5E53F6-9695-4086-B669-4AAB190DE6D9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16F1003-C433-43A9-BA73-5FD231478CC8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488C44-0A2A-4610-88DC-6A7D61968FDF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2A001C-94AC-4DDB-A385-D91FFEAA5460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플레이 방식</a:t>
                </a:r>
                <a:endParaRPr lang="ko-KR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5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4DB18B-344C-4008-806D-A135F65C4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2569" y="3301398"/>
            <a:ext cx="1982591" cy="27699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400"/>
              <a:t>자유 자제로 변경 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52B8D-4AAE-4F6C-9816-4AFC1A1EA2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두 가지 무기를 자유자제로 바꿔가며 전투할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원하는 무기를 두개의 슬롯에 장착해 사용하게 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이때 무기의 클래스</a:t>
            </a:r>
            <a:r>
              <a:rPr lang="en-US" altLang="ko-KR" sz="1400" dirty="0"/>
              <a:t>(</a:t>
            </a:r>
            <a:r>
              <a:rPr lang="ko-KR" altLang="en-US" sz="1400" dirty="0"/>
              <a:t>근거리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</a:t>
            </a:r>
            <a:r>
              <a:rPr lang="en-US" altLang="ko-KR" sz="1400" dirty="0"/>
              <a:t>)</a:t>
            </a:r>
            <a:r>
              <a:rPr lang="ko-KR" altLang="en-US" sz="1400" dirty="0"/>
              <a:t>는 구분하지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근거리 무기의 경우 강력하지만 사용하기 어렵게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 무기의 경우 근거리 무기에 비해 약하지만 사용하기 쉽게 설계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던전에서 발생하는 상황에 유저가 가진 두가지의 무기로 즉각적인 대처를 할 수 있도록 하는 것이 목적이다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근거리 전투에 숙련된 유저의 경우 근거리 무기 위주로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 무기에 숙련된 유저의 경우 원거리 무기 위주로 선택해 플레이 할 수 있도록 하기 위해서이다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1FBF20-D0B7-4BB8-9AC4-E66A28C9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5C15E16F-E070-46A6-A98D-0186DC183034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2033163832"/>
              </p:ext>
            </p:extLst>
          </p:nvPr>
        </p:nvGraphicFramePr>
        <p:xfrm>
          <a:off x="457200" y="4039393"/>
          <a:ext cx="5562600" cy="2175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943">
                  <a:extLst>
                    <a:ext uri="{9D8B030D-6E8A-4147-A177-3AD203B41FA5}">
                      <a16:colId xmlns:a16="http://schemas.microsoft.com/office/drawing/2014/main" val="1434492195"/>
                    </a:ext>
                  </a:extLst>
                </a:gridCol>
                <a:gridCol w="4350657">
                  <a:extLst>
                    <a:ext uri="{9D8B030D-6E8A-4147-A177-3AD203B41FA5}">
                      <a16:colId xmlns:a16="http://schemas.microsoft.com/office/drawing/2014/main" val="4249294125"/>
                    </a:ext>
                  </a:extLst>
                </a:gridCol>
              </a:tblGrid>
              <a:tr h="1087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데미지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endParaRPr lang="ko-KR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746360"/>
                  </a:ext>
                </a:extLst>
              </a:tr>
              <a:tr h="1087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난이도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endParaRPr lang="ko-KR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89639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4BA10AB-EC5E-47BD-8B34-A87AC429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38" y="1604245"/>
            <a:ext cx="1363348" cy="136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919A32-D90D-406E-A45F-2FD464AE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66" y="1604245"/>
            <a:ext cx="1363348" cy="136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69F9F683-EFC6-479D-975E-37FA306284DE}"/>
              </a:ext>
            </a:extLst>
          </p:cNvPr>
          <p:cNvSpPr/>
          <p:nvPr/>
        </p:nvSpPr>
        <p:spPr>
          <a:xfrm>
            <a:off x="2452914" y="1809599"/>
            <a:ext cx="1279824" cy="667657"/>
          </a:xfrm>
          <a:prstGeom prst="left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A89892C-B9F8-4128-BCAE-0512A0478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12" y="4417430"/>
            <a:ext cx="1363348" cy="136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EE9D522-5EE9-4F2D-9FEE-0F18AC67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51" y="4409311"/>
            <a:ext cx="1363348" cy="136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D61CEB-0720-40D0-BFA5-4AD79D7CD7BB}"/>
              </a:ext>
            </a:extLst>
          </p:cNvPr>
          <p:cNvSpPr/>
          <p:nvPr/>
        </p:nvSpPr>
        <p:spPr>
          <a:xfrm>
            <a:off x="457198" y="1426706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B8F54F-C101-4683-BED9-20085A951437}"/>
              </a:ext>
            </a:extLst>
          </p:cNvPr>
          <p:cNvSpPr/>
          <p:nvPr/>
        </p:nvSpPr>
        <p:spPr>
          <a:xfrm>
            <a:off x="457198" y="4039393"/>
            <a:ext cx="5562601" cy="217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D851B8B-401B-4B1D-80A0-D90D6377FDF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E50D9-5C05-4AE4-AFA5-6BB4F6CF626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46E41D-A445-4A7E-ACB5-EE9B84E28A5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2BF3EF-4BDD-4576-A113-4852BCF2A3B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4A4E9E-ED6C-4640-824A-CC930F8B989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5DBF2D5-83AE-49D2-92A3-866C79476000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E8CE72-8C36-42D1-960B-BCBD6117F7F8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B3A1CC-DCD6-4C7C-8491-03A925BD5574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6174A9-5EF1-401E-8325-D32B3B4AEFB3}"/>
              </a:ext>
            </a:extLst>
          </p:cNvPr>
          <p:cNvSpPr txBox="1"/>
          <p:nvPr/>
        </p:nvSpPr>
        <p:spPr>
          <a:xfrm>
            <a:off x="1304264" y="2890971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원거리 무기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BB4733-4C21-4E3A-9DB3-06C82A41B849}"/>
              </a:ext>
            </a:extLst>
          </p:cNvPr>
          <p:cNvSpPr txBox="1"/>
          <p:nvPr/>
        </p:nvSpPr>
        <p:spPr>
          <a:xfrm>
            <a:off x="4125160" y="2890971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근거리 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46741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4783</TotalTime>
  <Words>4474</Words>
  <Application>Microsoft Office PowerPoint</Application>
  <PresentationFormat>와이드스크린</PresentationFormat>
  <Paragraphs>853</Paragraphs>
  <Slides>40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하는 ‘로그 라이트(Lite)’</vt:lpstr>
      <vt:lpstr>간략한 설명</vt:lpstr>
      <vt:lpstr>장르 분석 자료</vt:lpstr>
      <vt:lpstr>모티브 게임 분석</vt:lpstr>
      <vt:lpstr>죽음의 페널티</vt:lpstr>
      <vt:lpstr>랜덤 생성</vt:lpstr>
      <vt:lpstr>식별 요소</vt:lpstr>
      <vt:lpstr>자원 관리</vt:lpstr>
      <vt:lpstr>전투 기획</vt:lpstr>
      <vt:lpstr>전투 기획</vt:lpstr>
      <vt:lpstr>던전 기획</vt:lpstr>
      <vt:lpstr>던전 기획</vt:lpstr>
      <vt:lpstr>던전 기획</vt:lpstr>
      <vt:lpstr>던전 기획</vt:lpstr>
      <vt:lpstr>캐릭터 기획</vt:lpstr>
      <vt:lpstr>캐릭터 기획</vt:lpstr>
      <vt:lpstr>전투 방식 예상</vt:lpstr>
      <vt:lpstr>플레이 순서 플로우 차트</vt:lpstr>
      <vt:lpstr>시간을 활용한 스킬 액션</vt:lpstr>
      <vt:lpstr>시간을 활용한 스킬 액션</vt:lpstr>
      <vt:lpstr>무기 시스템</vt:lpstr>
      <vt:lpstr>상인 시스템</vt:lpstr>
      <vt:lpstr>중립 구조물 &amp; 파밍</vt:lpstr>
      <vt:lpstr>캐릭터 시스템</vt:lpstr>
      <vt:lpstr>기타</vt:lpstr>
      <vt:lpstr>방의 종류를 간소화</vt:lpstr>
      <vt:lpstr>인벤토리 추가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350</cp:revision>
  <dcterms:created xsi:type="dcterms:W3CDTF">2019-10-07T05:13:37Z</dcterms:created>
  <dcterms:modified xsi:type="dcterms:W3CDTF">2019-12-26T14:24:24Z</dcterms:modified>
</cp:coreProperties>
</file>